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  <p:sldMasterId id="2147483671" r:id="rId2"/>
  </p:sldMasterIdLst>
  <p:notesMasterIdLst>
    <p:notesMasterId r:id="rId10"/>
  </p:notesMasterIdLst>
  <p:sldIdLst>
    <p:sldId id="327" r:id="rId3"/>
    <p:sldId id="330" r:id="rId4"/>
    <p:sldId id="334" r:id="rId5"/>
    <p:sldId id="333" r:id="rId6"/>
    <p:sldId id="335" r:id="rId7"/>
    <p:sldId id="341" r:id="rId8"/>
    <p:sldId id="336" r:id="rId9"/>
  </p:sldIdLst>
  <p:sldSz cx="12192000" cy="6858000"/>
  <p:notesSz cx="6858000" cy="9144000"/>
  <p:defaultTextStyle>
    <a:defPPr rtl="0"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淳琳 潘" initials="淳潘" lastIdx="1" clrIdx="0">
    <p:extLst>
      <p:ext uri="{19B8F6BF-5375-455C-9EA6-DF929625EA0E}">
        <p15:presenceInfo xmlns:p15="http://schemas.microsoft.com/office/powerpoint/2012/main" userId="6188272109398c7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F8E"/>
    <a:srgbClr val="317B9F"/>
    <a:srgbClr val="92D050"/>
    <a:srgbClr val="BAB600"/>
    <a:srgbClr val="E3DE00"/>
    <a:srgbClr val="F2F200"/>
    <a:srgbClr val="FFFF66"/>
    <a:srgbClr val="347EA2"/>
    <a:srgbClr val="B22525"/>
    <a:srgbClr val="E31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36" autoAdjust="0"/>
  </p:normalViewPr>
  <p:slideViewPr>
    <p:cSldViewPr snapToGrid="0">
      <p:cViewPr>
        <p:scale>
          <a:sx n="66" d="100"/>
          <a:sy n="66" d="100"/>
        </p:scale>
        <p:origin x="432" y="-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9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6434A-955D-4F5B-BBC0-28BB3C89A24F}" type="datetimeFigureOut">
              <a:t>2024/12/3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9599A-BEB4-4F25-949B-1B8C9E097EF6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26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F68666B-80B7-5FA5-FC9F-2F928A26B010}"/>
              </a:ext>
            </a:extLst>
          </p:cNvPr>
          <p:cNvSpPr/>
          <p:nvPr userDrawn="1"/>
        </p:nvSpPr>
        <p:spPr>
          <a:xfrm>
            <a:off x="6096000" y="0"/>
            <a:ext cx="36576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404343"/>
            <a:ext cx="5181600" cy="1325563"/>
          </a:xfrm>
        </p:spPr>
        <p:txBody>
          <a:bodyPr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A87BAAC-9384-2363-2089-821720F16DD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39000" y="1485900"/>
            <a:ext cx="3657600" cy="4457700"/>
          </a:xfrm>
        </p:spPr>
        <p:txBody>
          <a:bodyPr/>
          <a:lstStyle/>
          <a:p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CA0C2D1-06AD-3620-044D-2EAE71AC87AC}"/>
              </a:ext>
            </a:extLst>
          </p:cNvPr>
          <p:cNvCxnSpPr/>
          <p:nvPr userDrawn="1"/>
        </p:nvCxnSpPr>
        <p:spPr>
          <a:xfrm>
            <a:off x="1638300" y="571500"/>
            <a:ext cx="4267200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0C99D5D-5452-4897-02A9-A1B32F0BE968}"/>
              </a:ext>
            </a:extLst>
          </p:cNvPr>
          <p:cNvCxnSpPr/>
          <p:nvPr userDrawn="1"/>
        </p:nvCxnSpPr>
        <p:spPr>
          <a:xfrm>
            <a:off x="10096500" y="571500"/>
            <a:ext cx="1259359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914400" y="571500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914400" y="658586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03331A5-D35A-E699-E3EA-6035EB0DCD1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5185232"/>
            <a:ext cx="2971800" cy="36512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442CA476-8654-0542-5C0B-4F439516AF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66800" y="5588228"/>
            <a:ext cx="2971800" cy="36512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172760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6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512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672">
          <p15:clr>
            <a:srgbClr val="FBAE40"/>
          </p15:clr>
        </p15:guide>
        <p15:guide id="9" pos="3720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D960C-86A7-6728-9263-973B76A8F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65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002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F68666B-80B7-5FA5-FC9F-2F928A26B010}"/>
              </a:ext>
            </a:extLst>
          </p:cNvPr>
          <p:cNvSpPr/>
          <p:nvPr userDrawn="1"/>
        </p:nvSpPr>
        <p:spPr>
          <a:xfrm>
            <a:off x="6096000" y="0"/>
            <a:ext cx="36576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404343"/>
            <a:ext cx="5181600" cy="1325563"/>
          </a:xfrm>
        </p:spPr>
        <p:txBody>
          <a:bodyPr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A87BAAC-9384-2363-2089-821720F16DD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39000" y="1485900"/>
            <a:ext cx="3657600" cy="4457700"/>
          </a:xfrm>
        </p:spPr>
        <p:txBody>
          <a:bodyPr/>
          <a:lstStyle/>
          <a:p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CA0C2D1-06AD-3620-044D-2EAE71AC87AC}"/>
              </a:ext>
            </a:extLst>
          </p:cNvPr>
          <p:cNvCxnSpPr/>
          <p:nvPr userDrawn="1"/>
        </p:nvCxnSpPr>
        <p:spPr>
          <a:xfrm>
            <a:off x="1638300" y="571500"/>
            <a:ext cx="4267200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0C99D5D-5452-4897-02A9-A1B32F0BE968}"/>
              </a:ext>
            </a:extLst>
          </p:cNvPr>
          <p:cNvCxnSpPr/>
          <p:nvPr userDrawn="1"/>
        </p:nvCxnSpPr>
        <p:spPr>
          <a:xfrm>
            <a:off x="10096500" y="571500"/>
            <a:ext cx="1259359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914400" y="571500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914400" y="658586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03331A5-D35A-E699-E3EA-6035EB0DCD1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5185232"/>
            <a:ext cx="2971800" cy="36512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442CA476-8654-0542-5C0B-4F439516AF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66800" y="5588228"/>
            <a:ext cx="2971800" cy="36512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824232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6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512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672">
          <p15:clr>
            <a:srgbClr val="FBAE40"/>
          </p15:clr>
        </p15:guide>
        <p15:guide id="9" pos="3720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0820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0" y="688288"/>
            <a:ext cx="4433455" cy="3966824"/>
          </a:xfrm>
        </p:spPr>
        <p:txBody>
          <a:bodyPr anchor="t">
            <a:noAutofit/>
          </a:bodyPr>
          <a:lstStyle>
            <a:lvl1pPr>
              <a:defRPr sz="7200" b="0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6096000" cy="685799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11636" y="5936851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2241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  <p15:guide id="4" orient="horz" pos="542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e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5801"/>
            <a:ext cx="7661275" cy="2057400"/>
          </a:xfrm>
        </p:spPr>
        <p:txBody>
          <a:bodyPr wrap="square"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2" y="3429000"/>
            <a:ext cx="3283527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AB1C8803-0542-76BB-6DF0-FCC5FE74BC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54237" y="2819905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16191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54237" y="3429000"/>
            <a:ext cx="3283527" cy="238023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35C6E61-8847-4830-9FF4-365A758995C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16191" y="3429001"/>
            <a:ext cx="3283527" cy="238023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424406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6" y="685804"/>
            <a:ext cx="7661274" cy="2069086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2" y="3429000"/>
            <a:ext cx="3283527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54237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54237" y="3429000"/>
            <a:ext cx="3283527" cy="238023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3487" y="1153397"/>
            <a:ext cx="2871788" cy="44992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7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689838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61909" y="1030325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61909" y="1632997"/>
            <a:ext cx="4763366" cy="119333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8F14F2A9-59FA-754E-5B1E-11A58CA07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61909" y="2836716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0B23DCBD-0AA5-7D57-EC78-48DF1E6328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61909" y="3439389"/>
            <a:ext cx="4763366" cy="14115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020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138039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1" y="3429000"/>
            <a:ext cx="5143501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5143500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000" y="1153397"/>
            <a:ext cx="5629275" cy="44992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50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689838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61909" y="1030325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61909" y="1632997"/>
            <a:ext cx="4763366" cy="119333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8F14F2A9-59FA-754E-5B1E-11A58CA07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61909" y="2836716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0B23DCBD-0AA5-7D57-EC78-48DF1E6328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61909" y="3439389"/>
            <a:ext cx="4763366" cy="14115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11">
            <a:extLst>
              <a:ext uri="{FF2B5EF4-FFF2-40B4-BE49-F238E27FC236}">
                <a16:creationId xmlns:a16="http://schemas.microsoft.com/office/drawing/2014/main" id="{D96AF8D7-D3E5-B5C6-030A-DFBC5AEC7D0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92282" y="3616037"/>
            <a:ext cx="5503718" cy="207190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68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B735EAF-8052-DDCD-6CEC-D825479BEFD3}"/>
              </a:ext>
            </a:extLst>
          </p:cNvPr>
          <p:cNvSpPr/>
          <p:nvPr userDrawn="1"/>
        </p:nvSpPr>
        <p:spPr>
          <a:xfrm>
            <a:off x="6096000" y="0"/>
            <a:ext cx="36576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428" y="796698"/>
            <a:ext cx="6854371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CB9F921-8097-7740-47FD-1905F9FE448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4354513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DEBCBD63-480F-D96C-B0DF-94EF264BA0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80716" y="2676257"/>
            <a:ext cx="2917371" cy="743178"/>
          </a:xfrm>
        </p:spPr>
        <p:txBody>
          <a:bodyPr anchor="b" anchorCtr="0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23F1D198-945D-C96D-60E9-C0AEC5E296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80717" y="389046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BDCD9B2A-F0BB-F9DB-CC75-2EC1683475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95800" y="389046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68651C4C-4AD1-19DA-CC78-BEC58707B5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02700" y="6573838"/>
            <a:ext cx="2870200" cy="284162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2271BA1-38C2-A7FE-AC76-8EC49BFBBE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495800" y="2676257"/>
            <a:ext cx="2917371" cy="743178"/>
          </a:xfrm>
        </p:spPr>
        <p:txBody>
          <a:bodyPr anchor="b" anchorCtr="0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6307856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2832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704">
          <p15:clr>
            <a:srgbClr val="FBAE40"/>
          </p15:clr>
        </p15:guide>
        <p15:guide id="7" orient="horz" pos="360">
          <p15:clr>
            <a:srgbClr val="FBAE40"/>
          </p15:clr>
        </p15:guide>
        <p15:guide id="9" pos="3720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  <p15:guide id="12" pos="295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CD049-71FF-411B-BCE5-A051E826B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C7692D-ABCF-997B-650B-266DF91A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748"/>
            <a:ext cx="27432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CE306B-148D-CE50-D43B-2DEE13785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748"/>
            <a:ext cx="41148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411AD-3E1B-501F-B9F8-D0AAF3F5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492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E72686-CE9D-3B74-9DE2-86FB708C15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748"/>
            <a:ext cx="27432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D822D6-F437-1E07-DBC9-57FD73212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748"/>
            <a:ext cx="41148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AF305-6821-F7EE-9D30-6FE81EC2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79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0" y="688288"/>
            <a:ext cx="4433455" cy="3966824"/>
          </a:xfrm>
        </p:spPr>
        <p:txBody>
          <a:bodyPr anchor="t">
            <a:noAutofit/>
          </a:bodyPr>
          <a:lstStyle>
            <a:lvl1pPr>
              <a:defRPr sz="7500" b="0">
                <a:latin typeface="+mn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6096000" cy="685799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11636" y="5936851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3551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  <p15:guide id="4" orient="horz" pos="542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7C7D43-1CC3-3332-AEFC-59ABB023F7AC}"/>
              </a:ext>
            </a:extLst>
          </p:cNvPr>
          <p:cNvSpPr/>
          <p:nvPr userDrawn="1"/>
        </p:nvSpPr>
        <p:spPr>
          <a:xfrm>
            <a:off x="6096000" y="0"/>
            <a:ext cx="36576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10439400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0214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413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2D2F8532-EAC1-4C87-C49E-5B099E839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84028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2F86FE2-AC0C-C76C-B2BD-9A02FA2E020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84027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8480485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512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32">
          <p15:clr>
            <a:srgbClr val="FBAE40"/>
          </p15:clr>
        </p15:guide>
        <p15:guide id="9" pos="3720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6678385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609600" y="584664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609600" y="671750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6799" y="2674936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413" y="2674936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9F175D2-EEFE-E4BF-0E57-03025B8F8D6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696200" y="1"/>
            <a:ext cx="44958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273C4E42-511B-EB94-CA0A-051B1A4A918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5300" y="6573838"/>
            <a:ext cx="2870200" cy="284162"/>
          </a:xfr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53899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32">
          <p15:clr>
            <a:srgbClr val="FBAE40"/>
          </p15:clr>
        </p15:guide>
        <p15:guide id="9" pos="4848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E70AFB9-F87E-11AC-2B32-B5178FE34E78}"/>
              </a:ext>
            </a:extLst>
          </p:cNvPr>
          <p:cNvSpPr/>
          <p:nvPr userDrawn="1"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rgbClr val="F1F4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10439400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1442" y="2689276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414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2D2F8532-EAC1-4C87-C49E-5B099E839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84028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2F86FE2-AC0C-C76C-B2BD-9A02FA2E020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84027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9193522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512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32">
          <p15:clr>
            <a:srgbClr val="FBAE40"/>
          </p15:clr>
        </p15:guide>
        <p15:guide id="9" pos="3720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414779-4CEE-EEAD-8A66-EE043E90B44F}"/>
              </a:ext>
            </a:extLst>
          </p:cNvPr>
          <p:cNvSpPr/>
          <p:nvPr userDrawn="1"/>
        </p:nvSpPr>
        <p:spPr>
          <a:xfrm>
            <a:off x="1611313" y="3215390"/>
            <a:ext cx="2638398" cy="36426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10439400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75414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2D2F8532-EAC1-4C87-C49E-5B099E839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84028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2F86FE2-AC0C-C76C-B2BD-9A02FA2E020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84027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4235A04-C2C9-A7DC-3FE5-1E7D27C0E13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14400" y="2627313"/>
            <a:ext cx="2525713" cy="331628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7104C814-4179-5378-738C-F0AEB2D153F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02700" y="6573838"/>
            <a:ext cx="2870200" cy="284162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4326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655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15">
          <p15:clr>
            <a:srgbClr val="FBAE40"/>
          </p15:clr>
        </p15:guide>
        <p15:guide id="9" pos="2167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FB883CC-094E-7039-9807-58F11002611B}"/>
              </a:ext>
            </a:extLst>
          </p:cNvPr>
          <p:cNvSpPr/>
          <p:nvPr userDrawn="1"/>
        </p:nvSpPr>
        <p:spPr>
          <a:xfrm>
            <a:off x="0" y="0"/>
            <a:ext cx="535898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10439400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674936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2D2F8532-EAC1-4C87-C49E-5B099E839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84028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2F86FE2-AC0C-C76C-B2BD-9A02FA2E020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84027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FDDBBAD-B928-4819-64F5-80A5AECD71C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381500" y="2171699"/>
            <a:ext cx="2971800" cy="454977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B3586BE-78C6-E426-9F3C-F59381E5CD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02700" y="6573838"/>
            <a:ext cx="2870200" cy="284162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40818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5" pos="4632">
          <p15:clr>
            <a:srgbClr val="FBAE40"/>
          </p15:clr>
        </p15:guide>
        <p15:guide id="6" orient="horz" pos="1368">
          <p15:clr>
            <a:srgbClr val="FBAE40"/>
          </p15:clr>
        </p15:guide>
        <p15:guide id="7" orient="horz" pos="360">
          <p15:clr>
            <a:srgbClr val="FBAE40"/>
          </p15:clr>
        </p15:guide>
        <p15:guide id="9" pos="2760">
          <p15:clr>
            <a:srgbClr val="FBAE40"/>
          </p15:clr>
        </p15:guide>
        <p15:guide id="11" pos="7159">
          <p15:clr>
            <a:srgbClr val="FBAE40"/>
          </p15:clr>
        </p15:guide>
        <p15:guide id="12" pos="672">
          <p15:clr>
            <a:srgbClr val="FBAE40"/>
          </p15:clr>
        </p15:guide>
        <p15:guide id="14" orient="horz" pos="2448">
          <p15:clr>
            <a:srgbClr val="FBAE40"/>
          </p15:clr>
        </p15:guide>
        <p15:guide id="15" pos="705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5949CF9-AE80-D4A2-E0FC-126A4E8ECBCB}"/>
              </a:ext>
            </a:extLst>
          </p:cNvPr>
          <p:cNvSpPr/>
          <p:nvPr userDrawn="1"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rgbClr val="F1F4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546" y="4618037"/>
            <a:ext cx="9314540" cy="1325563"/>
          </a:xfrm>
        </p:spPr>
        <p:txBody>
          <a:bodyPr anchor="b">
            <a:noAutofit/>
          </a:bodyPr>
          <a:lstStyle>
            <a:lvl1pPr algn="r"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6797" y="914400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413" y="914400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2D2F8532-EAC1-4C87-C49E-5B099E839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84029" y="914400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2098221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2098221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2F86FE2-AC0C-C76C-B2BD-9A02FA2E020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84027" y="2098221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2461991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5" pos="4560">
          <p15:clr>
            <a:srgbClr val="FBAE40"/>
          </p15:clr>
        </p15:guide>
        <p15:guide id="7" orient="horz" pos="360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6678385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609600" y="584664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609600" y="671750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6799" y="2674936"/>
            <a:ext cx="502920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3886200"/>
            <a:ext cx="5029200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9F175D2-EEFE-E4BF-0E57-03025B8F8D6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696200" y="1"/>
            <a:ext cx="44958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273C4E42-511B-EB94-CA0A-051B1A4A918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5300" y="6573838"/>
            <a:ext cx="2870200" cy="284162"/>
          </a:xfr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1048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32">
          <p15:clr>
            <a:srgbClr val="FBAE40"/>
          </p15:clr>
        </p15:guide>
        <p15:guide id="9" pos="4848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54C769-5B6E-5C22-9516-5D7BE462E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190F5-D493-CE67-ED1B-D761BFA69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5225E-A593-BBE5-FA35-2952DE6D56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12C0-D4F0-C345-96B4-1E8B918506AC}" type="datetimeFigureOut">
              <a:rPr lang="en-US" smtClean="0"/>
              <a:t>12/3/24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30E95-9162-1956-4897-1AA052698F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709E4-652E-524A-8D35-CF602AA44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0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88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89" r:id="rId9"/>
    <p:sldLayoutId id="2147483670" r:id="rId10"/>
    <p:sldLayoutId id="2147483687" r:id="rId11"/>
    <p:sldLayoutId id="2147483660" r:id="rId12"/>
    <p:sldLayoutId id="214748368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144">
          <p15:clr>
            <a:srgbClr val="F26B43"/>
          </p15:clr>
        </p15:guide>
        <p15:guide id="4" pos="7416">
          <p15:clr>
            <a:srgbClr val="F26B43"/>
          </p15:clr>
        </p15:guide>
        <p15:guide id="5" pos="31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BD9625-ED1C-9C68-D8B9-B6502FCCB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523"/>
            <a:ext cx="10515600" cy="13251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293A9-2FAF-A155-DC7A-FE995344A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229"/>
            <a:ext cx="10515600" cy="4351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1B5DE-B15D-9D1C-21D2-953FFCB00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323958"/>
            <a:ext cx="373155" cy="364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E72D20E-321F-EE4C-A76D-7EFD4B1BDA0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">
            <a:extLst>
              <a:ext uri="{FF2B5EF4-FFF2-40B4-BE49-F238E27FC236}">
                <a16:creationId xmlns:a16="http://schemas.microsoft.com/office/drawing/2014/main" id="{2CC72135-826E-3084-1ACC-9293218F24EE}"/>
              </a:ext>
            </a:extLst>
          </p:cNvPr>
          <p:cNvGrpSpPr/>
          <p:nvPr userDrawn="1"/>
        </p:nvGrpSpPr>
        <p:grpSpPr>
          <a:xfrm>
            <a:off x="11350549" y="6275881"/>
            <a:ext cx="378619" cy="267073"/>
            <a:chOff x="0" y="0"/>
            <a:chExt cx="504824" cy="356095"/>
          </a:xfrm>
        </p:grpSpPr>
        <p:sp>
          <p:nvSpPr>
            <p:cNvPr id="8" name="Line">
              <a:extLst>
                <a:ext uri="{FF2B5EF4-FFF2-40B4-BE49-F238E27FC236}">
                  <a16:creationId xmlns:a16="http://schemas.microsoft.com/office/drawing/2014/main" id="{024BCD63-D1A0-9E6D-3EA4-16D1E0509D18}"/>
                </a:ext>
              </a:extLst>
            </p:cNvPr>
            <p:cNvSpPr/>
            <p:nvPr/>
          </p:nvSpPr>
          <p:spPr>
            <a:xfrm>
              <a:off x="0" y="180134"/>
              <a:ext cx="504825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1350"/>
            </a:p>
          </p:txBody>
        </p:sp>
        <p:sp>
          <p:nvSpPr>
            <p:cNvPr id="9" name="Line">
              <a:extLst>
                <a:ext uri="{FF2B5EF4-FFF2-40B4-BE49-F238E27FC236}">
                  <a16:creationId xmlns:a16="http://schemas.microsoft.com/office/drawing/2014/main" id="{3E483999-BF7F-A26B-845E-8C65CD948361}"/>
                </a:ext>
              </a:extLst>
            </p:cNvPr>
            <p:cNvSpPr/>
            <p:nvPr/>
          </p:nvSpPr>
          <p:spPr>
            <a:xfrm>
              <a:off x="324689" y="0"/>
              <a:ext cx="177185" cy="177184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1350"/>
            </a:p>
          </p:txBody>
        </p:sp>
        <p:sp>
          <p:nvSpPr>
            <p:cNvPr id="10" name="Line">
              <a:extLst>
                <a:ext uri="{FF2B5EF4-FFF2-40B4-BE49-F238E27FC236}">
                  <a16:creationId xmlns:a16="http://schemas.microsoft.com/office/drawing/2014/main" id="{B9696663-8271-B1D6-1A2F-9E2DDAA3DD5E}"/>
                </a:ext>
              </a:extLst>
            </p:cNvPr>
            <p:cNvSpPr/>
            <p:nvPr/>
          </p:nvSpPr>
          <p:spPr>
            <a:xfrm flipV="1">
              <a:off x="324689" y="178911"/>
              <a:ext cx="177185" cy="177185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sz="1350"/>
            </a:p>
          </p:txBody>
        </p:sp>
      </p:grpSp>
      <p:sp>
        <p:nvSpPr>
          <p:cNvPr id="11" name="textruta 3">
            <a:extLst>
              <a:ext uri="{FF2B5EF4-FFF2-40B4-BE49-F238E27FC236}">
                <a16:creationId xmlns:a16="http://schemas.microsoft.com/office/drawing/2014/main" id="{2DC00BBB-96D5-E144-A351-6386B4BABF32}"/>
              </a:ext>
            </a:extLst>
          </p:cNvPr>
          <p:cNvSpPr txBox="1"/>
          <p:nvPr userDrawn="1"/>
        </p:nvSpPr>
        <p:spPr>
          <a:xfrm>
            <a:off x="10707476" y="6260827"/>
            <a:ext cx="759780" cy="300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4289" rIns="34289">
            <a:spAutoFit/>
          </a:bodyPr>
          <a:lstStyle>
            <a:lvl1pPr>
              <a:lnSpc>
                <a:spcPct val="9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1pPr>
          </a:lstStyle>
          <a:p>
            <a:r>
              <a:rPr sz="1500"/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227664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1" r:id="rId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392">
          <p15:clr>
            <a:srgbClr val="F26B43"/>
          </p15:clr>
        </p15:guide>
        <p15:guide id="3" orient="horz" pos="57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extLst>
              <a:ext uri="{FF2B5EF4-FFF2-40B4-BE49-F238E27FC236}">
                <a16:creationId xmlns:a16="http://schemas.microsoft.com/office/drawing/2014/main" id="{929A1BC7-0469-FE45-B114-A767038E5755}"/>
              </a:ext>
            </a:extLst>
          </p:cNvPr>
          <p:cNvSpPr/>
          <p:nvPr/>
        </p:nvSpPr>
        <p:spPr>
          <a:xfrm>
            <a:off x="914400" y="660400"/>
            <a:ext cx="5537200" cy="5537200"/>
          </a:xfrm>
          <a:prstGeom prst="ellipse">
            <a:avLst/>
          </a:prstGeom>
          <a:blipFill dpi="0" rotWithShape="1">
            <a:blip r:embed="rId2">
              <a:alphaModFix amt="8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9FD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3387117-EA4D-9761-5627-186C5712ABC6}"/>
              </a:ext>
            </a:extLst>
          </p:cNvPr>
          <p:cNvSpPr txBox="1"/>
          <p:nvPr/>
        </p:nvSpPr>
        <p:spPr>
          <a:xfrm>
            <a:off x="2524670" y="2767281"/>
            <a:ext cx="23166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0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</a:t>
            </a:r>
            <a:endParaRPr lang="zh-TW" altLang="en-US" sz="8000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E1F4A63-DFE3-A91F-4AC7-7E6C6456201D}"/>
              </a:ext>
            </a:extLst>
          </p:cNvPr>
          <p:cNvSpPr txBox="1"/>
          <p:nvPr/>
        </p:nvSpPr>
        <p:spPr>
          <a:xfrm>
            <a:off x="7124700" y="660400"/>
            <a:ext cx="43434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8800" b="1" dirty="0">
                <a:solidFill>
                  <a:srgbClr val="008CD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 </a:t>
            </a:r>
            <a:r>
              <a:rPr lang="en-US" altLang="zh-TW" sz="5400" b="1" dirty="0">
                <a:solidFill>
                  <a:srgbClr val="008CD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Day</a:t>
            </a:r>
            <a:endParaRPr lang="zh-TW" altLang="en-US" sz="5400" b="1" dirty="0">
              <a:solidFill>
                <a:srgbClr val="008CD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箭號: 圓形 7">
            <a:extLst>
              <a:ext uri="{FF2B5EF4-FFF2-40B4-BE49-F238E27FC236}">
                <a16:creationId xmlns:a16="http://schemas.microsoft.com/office/drawing/2014/main" id="{85CA44AD-1299-BDDF-5217-48F791CF7C73}"/>
              </a:ext>
            </a:extLst>
          </p:cNvPr>
          <p:cNvSpPr/>
          <p:nvPr/>
        </p:nvSpPr>
        <p:spPr>
          <a:xfrm rot="16200000">
            <a:off x="-76200" y="107950"/>
            <a:ext cx="7073900" cy="6654800"/>
          </a:xfrm>
          <a:prstGeom prst="circularArrow">
            <a:avLst/>
          </a:prstGeom>
          <a:solidFill>
            <a:srgbClr val="007BB8"/>
          </a:solidFill>
          <a:ln>
            <a:noFill/>
          </a:ln>
          <a:effectLst>
            <a:outerShdw blurRad="254000" dist="1905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62BEB62-66D7-6E46-77EE-79C36D663D22}"/>
              </a:ext>
            </a:extLst>
          </p:cNvPr>
          <p:cNvSpPr txBox="1"/>
          <p:nvPr/>
        </p:nvSpPr>
        <p:spPr>
          <a:xfrm>
            <a:off x="3476854" y="798900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B94ED9C6-B3CC-1BEB-E309-1C3AC1BEB0FF}"/>
              </a:ext>
            </a:extLst>
          </p:cNvPr>
          <p:cNvSpPr txBox="1"/>
          <p:nvPr/>
        </p:nvSpPr>
        <p:spPr>
          <a:xfrm>
            <a:off x="5811681" y="3136612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1FBF9059-E69C-876F-690F-B9416F4C01A6}"/>
              </a:ext>
            </a:extLst>
          </p:cNvPr>
          <p:cNvSpPr txBox="1"/>
          <p:nvPr/>
        </p:nvSpPr>
        <p:spPr>
          <a:xfrm>
            <a:off x="3363040" y="5476677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4399E4AB-A781-5BE6-93EB-1CC12E04F2EF}"/>
              </a:ext>
            </a:extLst>
          </p:cNvPr>
          <p:cNvSpPr txBox="1"/>
          <p:nvPr/>
        </p:nvSpPr>
        <p:spPr>
          <a:xfrm>
            <a:off x="594440" y="3142961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7E4BD782-DFBB-43C1-76C5-7845C9A742F8}"/>
              </a:ext>
            </a:extLst>
          </p:cNvPr>
          <p:cNvSpPr txBox="1"/>
          <p:nvPr/>
        </p:nvSpPr>
        <p:spPr>
          <a:xfrm>
            <a:off x="7985899" y="2690553"/>
            <a:ext cx="2621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破蛋日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E66DFDE0-7EEB-ECF2-D3C2-8E0F916FAC91}"/>
              </a:ext>
            </a:extLst>
          </p:cNvPr>
          <p:cNvSpPr txBox="1"/>
          <p:nvPr/>
        </p:nvSpPr>
        <p:spPr>
          <a:xfrm>
            <a:off x="7819071" y="4504830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從我們誕生的那一刻</a:t>
            </a:r>
            <a:endParaRPr lang="en-US" altLang="zh-TW" b="1" dirty="0">
              <a:solidFill>
                <a:srgbClr val="006CA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你的時間就開始進入倒數了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AEAE5F50-500D-34AE-D98D-502593FDC0A2}"/>
              </a:ext>
            </a:extLst>
          </p:cNvPr>
          <p:cNvSpPr txBox="1"/>
          <p:nvPr/>
        </p:nvSpPr>
        <p:spPr>
          <a:xfrm>
            <a:off x="8426265" y="3821306"/>
            <a:ext cx="1740267" cy="383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無收入階段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0593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extLst>
              <a:ext uri="{FF2B5EF4-FFF2-40B4-BE49-F238E27FC236}">
                <a16:creationId xmlns:a16="http://schemas.microsoft.com/office/drawing/2014/main" id="{929A1BC7-0469-FE45-B114-A767038E5755}"/>
              </a:ext>
            </a:extLst>
          </p:cNvPr>
          <p:cNvSpPr/>
          <p:nvPr/>
        </p:nvSpPr>
        <p:spPr>
          <a:xfrm>
            <a:off x="914400" y="660400"/>
            <a:ext cx="5537200" cy="5537200"/>
          </a:xfrm>
          <a:prstGeom prst="ellipse">
            <a:avLst/>
          </a:prstGeom>
          <a:blipFill>
            <a:blip r:embed="rId2">
              <a:alphaModFix amt="83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9FDFFF"/>
              </a:solidFill>
            </a:endParaRPr>
          </a:p>
        </p:txBody>
      </p:sp>
      <p:sp>
        <p:nvSpPr>
          <p:cNvPr id="19" name="局部圓 18">
            <a:extLst>
              <a:ext uri="{FF2B5EF4-FFF2-40B4-BE49-F238E27FC236}">
                <a16:creationId xmlns:a16="http://schemas.microsoft.com/office/drawing/2014/main" id="{30C1AA02-7870-BDA1-10FF-53FE011AEDC2}"/>
              </a:ext>
            </a:extLst>
          </p:cNvPr>
          <p:cNvSpPr/>
          <p:nvPr/>
        </p:nvSpPr>
        <p:spPr>
          <a:xfrm rot="16200000">
            <a:off x="904874" y="660399"/>
            <a:ext cx="5537200" cy="5537200"/>
          </a:xfrm>
          <a:prstGeom prst="pie">
            <a:avLst>
              <a:gd name="adj1" fmla="val 0"/>
              <a:gd name="adj2" fmla="val 5383552"/>
            </a:avLst>
          </a:prstGeom>
          <a:solidFill>
            <a:srgbClr val="008CD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8" name="箭號: 圓形 7">
            <a:extLst>
              <a:ext uri="{FF2B5EF4-FFF2-40B4-BE49-F238E27FC236}">
                <a16:creationId xmlns:a16="http://schemas.microsoft.com/office/drawing/2014/main" id="{85CA44AD-1299-BDDF-5217-48F791CF7C73}"/>
              </a:ext>
            </a:extLst>
          </p:cNvPr>
          <p:cNvSpPr/>
          <p:nvPr/>
        </p:nvSpPr>
        <p:spPr>
          <a:xfrm>
            <a:off x="136525" y="-104775"/>
            <a:ext cx="7073900" cy="7080250"/>
          </a:xfrm>
          <a:prstGeom prst="circularArrow">
            <a:avLst/>
          </a:prstGeom>
          <a:solidFill>
            <a:srgbClr val="007BB8"/>
          </a:solidFill>
          <a:ln>
            <a:noFill/>
          </a:ln>
          <a:effectLst>
            <a:outerShdw blurRad="254000" dist="1905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EF60F0F-2E50-4C04-7FD1-E4C7593D086B}"/>
              </a:ext>
            </a:extLst>
          </p:cNvPr>
          <p:cNvSpPr txBox="1"/>
          <p:nvPr/>
        </p:nvSpPr>
        <p:spPr>
          <a:xfrm>
            <a:off x="9669463" y="127000"/>
            <a:ext cx="4673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4000" b="1" dirty="0">
                <a:solidFill>
                  <a:srgbClr val="008CD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 Day</a:t>
            </a:r>
            <a:endParaRPr lang="zh-TW" altLang="en-US" sz="4000" b="1" dirty="0">
              <a:solidFill>
                <a:srgbClr val="008CD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EA8A72C-F426-F399-E2C1-B08BB81B3722}"/>
              </a:ext>
            </a:extLst>
          </p:cNvPr>
          <p:cNvSpPr txBox="1"/>
          <p:nvPr/>
        </p:nvSpPr>
        <p:spPr>
          <a:xfrm>
            <a:off x="3476854" y="798900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442EC6B-50F8-3D69-27B9-7723FBD63CCC}"/>
              </a:ext>
            </a:extLst>
          </p:cNvPr>
          <p:cNvSpPr txBox="1"/>
          <p:nvPr/>
        </p:nvSpPr>
        <p:spPr>
          <a:xfrm>
            <a:off x="5811681" y="3136612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A7C8B28E-4372-058C-D26C-5B4D0B75845F}"/>
              </a:ext>
            </a:extLst>
          </p:cNvPr>
          <p:cNvSpPr txBox="1"/>
          <p:nvPr/>
        </p:nvSpPr>
        <p:spPr>
          <a:xfrm>
            <a:off x="3363040" y="5476677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C11381E-9771-0A54-26D2-05A072E9F96C}"/>
              </a:ext>
            </a:extLst>
          </p:cNvPr>
          <p:cNvSpPr txBox="1"/>
          <p:nvPr/>
        </p:nvSpPr>
        <p:spPr>
          <a:xfrm>
            <a:off x="914400" y="3149599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3387117-EA4D-9761-5627-186C5712ABC6}"/>
              </a:ext>
            </a:extLst>
          </p:cNvPr>
          <p:cNvSpPr txBox="1"/>
          <p:nvPr/>
        </p:nvSpPr>
        <p:spPr>
          <a:xfrm>
            <a:off x="2524670" y="2767281"/>
            <a:ext cx="23166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0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</a:t>
            </a:r>
            <a:endParaRPr lang="zh-TW" altLang="en-US" sz="8000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643DC464-A2EA-1E62-400C-37EA8C8D8AB1}"/>
              </a:ext>
            </a:extLst>
          </p:cNvPr>
          <p:cNvSpPr txBox="1"/>
          <p:nvPr/>
        </p:nvSpPr>
        <p:spPr>
          <a:xfrm>
            <a:off x="8202318" y="2336181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求學期｜玩樂期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0E5B3A58-6DAA-BE7F-6161-1AA0994B7225}"/>
              </a:ext>
            </a:extLst>
          </p:cNvPr>
          <p:cNvSpPr txBox="1"/>
          <p:nvPr/>
        </p:nvSpPr>
        <p:spPr>
          <a:xfrm>
            <a:off x="8202318" y="2859401"/>
            <a:ext cx="7169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無收入階段</a:t>
            </a:r>
            <a:endParaRPr lang="zh-TW" altLang="en-US" b="1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63D85A1-FA70-B1B2-8250-CA802C4D3F4F}"/>
              </a:ext>
            </a:extLst>
          </p:cNvPr>
          <p:cNvSpPr txBox="1"/>
          <p:nvPr/>
        </p:nvSpPr>
        <p:spPr>
          <a:xfrm>
            <a:off x="8202318" y="3529699"/>
            <a:ext cx="27093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×365</a:t>
            </a:r>
            <a:r>
              <a:rPr lang="zh-TW" altLang="en-US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</a:t>
            </a:r>
            <a:r>
              <a:rPr lang="en-US" altLang="zh-TW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=7300</a:t>
            </a:r>
            <a:r>
              <a:rPr lang="zh-TW" altLang="en-US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</a:t>
            </a:r>
            <a:endParaRPr lang="en-US" altLang="zh-TW" sz="2000" b="1" dirty="0">
              <a:solidFill>
                <a:srgbClr val="006CA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人生已過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四分之一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DC195B0E-3D47-F748-DBAC-E5BC91C73E32}"/>
              </a:ext>
            </a:extLst>
          </p:cNvPr>
          <p:cNvSpPr txBox="1"/>
          <p:nvPr/>
        </p:nvSpPr>
        <p:spPr>
          <a:xfrm>
            <a:off x="7629736" y="4538551"/>
            <a:ext cx="38433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如果預計</a:t>
            </a:r>
            <a:r>
              <a:rPr lang="en-US" altLang="zh-TW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65</a:t>
            </a:r>
            <a:r>
              <a:rPr lang="zh-TW" altLang="en-US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歲準時退休</a:t>
            </a:r>
            <a:endParaRPr lang="en-US" altLang="zh-TW" sz="1800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此時我們</a:t>
            </a:r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剩下</a:t>
            </a:r>
            <a:r>
              <a:rPr lang="en-US" altLang="zh-TW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45</a:t>
            </a:r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endParaRPr lang="en-US" altLang="zh-TW" sz="18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也就是說在這</a:t>
            </a:r>
            <a:r>
              <a:rPr lang="en-US" altLang="zh-TW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45</a:t>
            </a:r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年的期間</a:t>
            </a:r>
            <a:endParaRPr lang="en-US" altLang="zh-TW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我們要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賺足一生所需要的錢</a:t>
            </a:r>
            <a:endParaRPr lang="zh-TW" altLang="en-US" sz="18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55253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extLst>
              <a:ext uri="{FF2B5EF4-FFF2-40B4-BE49-F238E27FC236}">
                <a16:creationId xmlns:a16="http://schemas.microsoft.com/office/drawing/2014/main" id="{929A1BC7-0469-FE45-B114-A767038E5755}"/>
              </a:ext>
            </a:extLst>
          </p:cNvPr>
          <p:cNvSpPr/>
          <p:nvPr/>
        </p:nvSpPr>
        <p:spPr>
          <a:xfrm>
            <a:off x="914400" y="660400"/>
            <a:ext cx="5537200" cy="5537200"/>
          </a:xfrm>
          <a:prstGeom prst="ellipse">
            <a:avLst/>
          </a:prstGeom>
          <a:blipFill>
            <a:blip r:embed="rId2">
              <a:alphaModFix amt="83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9FDFFF"/>
              </a:solidFill>
            </a:endParaRPr>
          </a:p>
        </p:txBody>
      </p:sp>
      <p:sp>
        <p:nvSpPr>
          <p:cNvPr id="16" name="局部圓 15">
            <a:extLst>
              <a:ext uri="{FF2B5EF4-FFF2-40B4-BE49-F238E27FC236}">
                <a16:creationId xmlns:a16="http://schemas.microsoft.com/office/drawing/2014/main" id="{8AF3C9A3-EB6A-74F5-F363-A291CBB34835}"/>
              </a:ext>
            </a:extLst>
          </p:cNvPr>
          <p:cNvSpPr/>
          <p:nvPr/>
        </p:nvSpPr>
        <p:spPr>
          <a:xfrm rot="16200000">
            <a:off x="904874" y="660399"/>
            <a:ext cx="5537200" cy="5537200"/>
          </a:xfrm>
          <a:prstGeom prst="pie">
            <a:avLst>
              <a:gd name="adj1" fmla="val 0"/>
              <a:gd name="adj2" fmla="val 8007111"/>
            </a:avLst>
          </a:prstGeom>
          <a:solidFill>
            <a:srgbClr val="008CD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8" name="箭號: 圓形 7">
            <a:extLst>
              <a:ext uri="{FF2B5EF4-FFF2-40B4-BE49-F238E27FC236}">
                <a16:creationId xmlns:a16="http://schemas.microsoft.com/office/drawing/2014/main" id="{85CA44AD-1299-BDDF-5217-48F791CF7C73}"/>
              </a:ext>
            </a:extLst>
          </p:cNvPr>
          <p:cNvSpPr/>
          <p:nvPr/>
        </p:nvSpPr>
        <p:spPr>
          <a:xfrm rot="2700000">
            <a:off x="136525" y="-104775"/>
            <a:ext cx="7073900" cy="7080250"/>
          </a:xfrm>
          <a:prstGeom prst="circularArrow">
            <a:avLst/>
          </a:prstGeom>
          <a:solidFill>
            <a:srgbClr val="007BB8"/>
          </a:solidFill>
          <a:ln>
            <a:noFill/>
          </a:ln>
          <a:effectLst>
            <a:outerShdw blurRad="254000" dist="1905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EF60F0F-2E50-4C04-7FD1-E4C7593D086B}"/>
              </a:ext>
            </a:extLst>
          </p:cNvPr>
          <p:cNvSpPr txBox="1"/>
          <p:nvPr/>
        </p:nvSpPr>
        <p:spPr>
          <a:xfrm>
            <a:off x="9669463" y="127000"/>
            <a:ext cx="4673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4000" b="1" dirty="0">
                <a:solidFill>
                  <a:srgbClr val="008CD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 Day</a:t>
            </a:r>
            <a:endParaRPr lang="zh-TW" altLang="en-US" sz="4000" b="1" dirty="0">
              <a:solidFill>
                <a:srgbClr val="008CD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EA8A72C-F426-F399-E2C1-B08BB81B3722}"/>
              </a:ext>
            </a:extLst>
          </p:cNvPr>
          <p:cNvSpPr txBox="1"/>
          <p:nvPr/>
        </p:nvSpPr>
        <p:spPr>
          <a:xfrm>
            <a:off x="3476854" y="798900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442EC6B-50F8-3D69-27B9-7723FBD63CCC}"/>
              </a:ext>
            </a:extLst>
          </p:cNvPr>
          <p:cNvSpPr txBox="1"/>
          <p:nvPr/>
        </p:nvSpPr>
        <p:spPr>
          <a:xfrm>
            <a:off x="5811681" y="3136612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A7C8B28E-4372-058C-D26C-5B4D0B75845F}"/>
              </a:ext>
            </a:extLst>
          </p:cNvPr>
          <p:cNvSpPr txBox="1"/>
          <p:nvPr/>
        </p:nvSpPr>
        <p:spPr>
          <a:xfrm>
            <a:off x="3363040" y="5476677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C11381E-9771-0A54-26D2-05A072E9F96C}"/>
              </a:ext>
            </a:extLst>
          </p:cNvPr>
          <p:cNvSpPr txBox="1"/>
          <p:nvPr/>
        </p:nvSpPr>
        <p:spPr>
          <a:xfrm>
            <a:off x="914400" y="3149599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3387117-EA4D-9761-5627-186C5712ABC6}"/>
              </a:ext>
            </a:extLst>
          </p:cNvPr>
          <p:cNvSpPr txBox="1"/>
          <p:nvPr/>
        </p:nvSpPr>
        <p:spPr>
          <a:xfrm>
            <a:off x="2524670" y="2767281"/>
            <a:ext cx="23166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0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</a:t>
            </a:r>
            <a:endParaRPr lang="zh-TW" altLang="en-US" sz="8000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7297D89A-3247-AD08-E114-F75664D6828C}"/>
              </a:ext>
            </a:extLst>
          </p:cNvPr>
          <p:cNvSpPr txBox="1"/>
          <p:nvPr/>
        </p:nvSpPr>
        <p:spPr>
          <a:xfrm>
            <a:off x="7793863" y="2613392"/>
            <a:ext cx="3416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起跑點｜黃金打拼期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931E1B9-9C7E-2E2D-4386-46E5FA8B0F3D}"/>
              </a:ext>
            </a:extLst>
          </p:cNvPr>
          <p:cNvSpPr txBox="1"/>
          <p:nvPr/>
        </p:nvSpPr>
        <p:spPr>
          <a:xfrm>
            <a:off x="7639974" y="4107336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開始購屋、買車、成家立業、生小孩</a:t>
            </a:r>
            <a:endParaRPr lang="en-US" altLang="zh-TW" b="1" dirty="0">
              <a:solidFill>
                <a:srgbClr val="006CA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投資、儲蓄，等許多人生目標出現</a:t>
            </a:r>
          </a:p>
        </p:txBody>
      </p:sp>
    </p:spTree>
    <p:extLst>
      <p:ext uri="{BB962C8B-B14F-4D97-AF65-F5344CB8AC3E}">
        <p14:creationId xmlns:p14="http://schemas.microsoft.com/office/powerpoint/2010/main" val="31979137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extLst>
              <a:ext uri="{FF2B5EF4-FFF2-40B4-BE49-F238E27FC236}">
                <a16:creationId xmlns:a16="http://schemas.microsoft.com/office/drawing/2014/main" id="{929A1BC7-0469-FE45-B114-A767038E5755}"/>
              </a:ext>
            </a:extLst>
          </p:cNvPr>
          <p:cNvSpPr/>
          <p:nvPr/>
        </p:nvSpPr>
        <p:spPr>
          <a:xfrm>
            <a:off x="914400" y="660400"/>
            <a:ext cx="5537200" cy="5537200"/>
          </a:xfrm>
          <a:prstGeom prst="ellipse">
            <a:avLst/>
          </a:prstGeom>
          <a:blipFill>
            <a:blip r:embed="rId2">
              <a:alphaModFix amt="83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9FDFFF"/>
              </a:solidFill>
            </a:endParaRPr>
          </a:p>
        </p:txBody>
      </p:sp>
      <p:sp>
        <p:nvSpPr>
          <p:cNvPr id="14" name="局部圓 13">
            <a:extLst>
              <a:ext uri="{FF2B5EF4-FFF2-40B4-BE49-F238E27FC236}">
                <a16:creationId xmlns:a16="http://schemas.microsoft.com/office/drawing/2014/main" id="{51ED14A3-24C6-01C6-C29E-7BEA8806BA2C}"/>
              </a:ext>
            </a:extLst>
          </p:cNvPr>
          <p:cNvSpPr/>
          <p:nvPr/>
        </p:nvSpPr>
        <p:spPr>
          <a:xfrm rot="16200000">
            <a:off x="904874" y="660399"/>
            <a:ext cx="5537200" cy="5537200"/>
          </a:xfrm>
          <a:prstGeom prst="pie">
            <a:avLst>
              <a:gd name="adj1" fmla="val 0"/>
              <a:gd name="adj2" fmla="val 10781518"/>
            </a:avLst>
          </a:prstGeom>
          <a:solidFill>
            <a:srgbClr val="008CD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8" name="箭號: 圓形 7">
            <a:extLst>
              <a:ext uri="{FF2B5EF4-FFF2-40B4-BE49-F238E27FC236}">
                <a16:creationId xmlns:a16="http://schemas.microsoft.com/office/drawing/2014/main" id="{85CA44AD-1299-BDDF-5217-48F791CF7C73}"/>
              </a:ext>
            </a:extLst>
          </p:cNvPr>
          <p:cNvSpPr/>
          <p:nvPr/>
        </p:nvSpPr>
        <p:spPr>
          <a:xfrm rot="5400000">
            <a:off x="136525" y="-104775"/>
            <a:ext cx="7073900" cy="7080250"/>
          </a:xfrm>
          <a:prstGeom prst="circularArrow">
            <a:avLst/>
          </a:prstGeom>
          <a:solidFill>
            <a:srgbClr val="007BB8"/>
          </a:solidFill>
          <a:ln>
            <a:noFill/>
          </a:ln>
          <a:effectLst>
            <a:outerShdw blurRad="254000" dist="1905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EF60F0F-2E50-4C04-7FD1-E4C7593D086B}"/>
              </a:ext>
            </a:extLst>
          </p:cNvPr>
          <p:cNvSpPr txBox="1"/>
          <p:nvPr/>
        </p:nvSpPr>
        <p:spPr>
          <a:xfrm>
            <a:off x="9669463" y="127000"/>
            <a:ext cx="4673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4000" b="1" dirty="0">
                <a:solidFill>
                  <a:srgbClr val="008CD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 Day</a:t>
            </a:r>
            <a:endParaRPr lang="zh-TW" altLang="en-US" sz="4000" b="1" dirty="0">
              <a:solidFill>
                <a:srgbClr val="008CD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EA8A72C-F426-F399-E2C1-B08BB81B3722}"/>
              </a:ext>
            </a:extLst>
          </p:cNvPr>
          <p:cNvSpPr txBox="1"/>
          <p:nvPr/>
        </p:nvSpPr>
        <p:spPr>
          <a:xfrm>
            <a:off x="3476854" y="798900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442EC6B-50F8-3D69-27B9-7723FBD63CCC}"/>
              </a:ext>
            </a:extLst>
          </p:cNvPr>
          <p:cNvSpPr txBox="1"/>
          <p:nvPr/>
        </p:nvSpPr>
        <p:spPr>
          <a:xfrm>
            <a:off x="5811681" y="3136612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A7C8B28E-4372-058C-D26C-5B4D0B75845F}"/>
              </a:ext>
            </a:extLst>
          </p:cNvPr>
          <p:cNvSpPr txBox="1"/>
          <p:nvPr/>
        </p:nvSpPr>
        <p:spPr>
          <a:xfrm>
            <a:off x="3363040" y="5476677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C11381E-9771-0A54-26D2-05A072E9F96C}"/>
              </a:ext>
            </a:extLst>
          </p:cNvPr>
          <p:cNvSpPr txBox="1"/>
          <p:nvPr/>
        </p:nvSpPr>
        <p:spPr>
          <a:xfrm>
            <a:off x="914400" y="3149599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3387117-EA4D-9761-5627-186C5712ABC6}"/>
              </a:ext>
            </a:extLst>
          </p:cNvPr>
          <p:cNvSpPr txBox="1"/>
          <p:nvPr/>
        </p:nvSpPr>
        <p:spPr>
          <a:xfrm>
            <a:off x="2524670" y="2767281"/>
            <a:ext cx="23166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0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</a:t>
            </a:r>
            <a:endParaRPr lang="zh-TW" altLang="en-US" sz="8000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32865159-1A10-14B4-3047-FA98C29B7A31}"/>
              </a:ext>
            </a:extLst>
          </p:cNvPr>
          <p:cNvSpPr txBox="1"/>
          <p:nvPr/>
        </p:nvSpPr>
        <p:spPr>
          <a:xfrm>
            <a:off x="8202318" y="2336181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壯年期｜責任最重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8DD5645D-7556-22E2-9D89-9B4901B9D633}"/>
              </a:ext>
            </a:extLst>
          </p:cNvPr>
          <p:cNvSpPr txBox="1"/>
          <p:nvPr/>
        </p:nvSpPr>
        <p:spPr>
          <a:xfrm>
            <a:off x="8202318" y="3529699"/>
            <a:ext cx="2861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×365</a:t>
            </a:r>
            <a:r>
              <a:rPr lang="zh-TW" altLang="en-US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</a:t>
            </a:r>
            <a:r>
              <a:rPr lang="en-US" altLang="zh-TW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=14600</a:t>
            </a:r>
            <a:r>
              <a:rPr lang="zh-TW" altLang="en-US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</a:t>
            </a:r>
            <a:endParaRPr lang="en-US" altLang="zh-TW" sz="2000" b="1" dirty="0">
              <a:solidFill>
                <a:srgbClr val="006CA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rgbClr val="006C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人生已過一半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922BB49-3D6C-ED40-E8C0-86FB9FE1E014}"/>
              </a:ext>
            </a:extLst>
          </p:cNvPr>
          <p:cNvSpPr txBox="1"/>
          <p:nvPr/>
        </p:nvSpPr>
        <p:spPr>
          <a:xfrm>
            <a:off x="7629736" y="4538551"/>
            <a:ext cx="38433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如果預計</a:t>
            </a:r>
            <a:r>
              <a:rPr lang="en-US" altLang="zh-TW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65</a:t>
            </a:r>
            <a:r>
              <a:rPr lang="zh-TW" altLang="en-US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歲準時退休</a:t>
            </a:r>
            <a:endParaRPr lang="en-US" altLang="zh-TW" sz="1800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此時我們剩下</a:t>
            </a:r>
            <a:r>
              <a:rPr lang="en-US" altLang="zh-TW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25</a:t>
            </a:r>
            <a:r>
              <a:rPr lang="zh-TW" altLang="en-US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endParaRPr lang="en-US" altLang="zh-TW" sz="1800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此時這個階段也開始要準備退休金</a:t>
            </a:r>
            <a:endParaRPr lang="en-US" altLang="zh-TW" sz="1800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或有再購屋、購車的計畫</a:t>
            </a:r>
            <a:endParaRPr lang="en-US" altLang="zh-TW" sz="1800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53115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extLst>
              <a:ext uri="{FF2B5EF4-FFF2-40B4-BE49-F238E27FC236}">
                <a16:creationId xmlns:a16="http://schemas.microsoft.com/office/drawing/2014/main" id="{929A1BC7-0469-FE45-B114-A767038E5755}"/>
              </a:ext>
            </a:extLst>
          </p:cNvPr>
          <p:cNvSpPr/>
          <p:nvPr/>
        </p:nvSpPr>
        <p:spPr>
          <a:xfrm>
            <a:off x="914400" y="660400"/>
            <a:ext cx="5537200" cy="5537200"/>
          </a:xfrm>
          <a:prstGeom prst="ellipse">
            <a:avLst/>
          </a:prstGeom>
          <a:blipFill>
            <a:blip r:embed="rId2">
              <a:alphaModFix amt="83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9FDFFF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EF60F0F-2E50-4C04-7FD1-E4C7593D086B}"/>
              </a:ext>
            </a:extLst>
          </p:cNvPr>
          <p:cNvSpPr txBox="1"/>
          <p:nvPr/>
        </p:nvSpPr>
        <p:spPr>
          <a:xfrm>
            <a:off x="9669463" y="127000"/>
            <a:ext cx="4673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4000" b="1" dirty="0">
                <a:solidFill>
                  <a:srgbClr val="008CD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 Day</a:t>
            </a:r>
            <a:endParaRPr lang="zh-TW" altLang="en-US" sz="4000" b="1" dirty="0">
              <a:solidFill>
                <a:srgbClr val="008CD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5" name="局部圓 14">
            <a:extLst>
              <a:ext uri="{FF2B5EF4-FFF2-40B4-BE49-F238E27FC236}">
                <a16:creationId xmlns:a16="http://schemas.microsoft.com/office/drawing/2014/main" id="{EC0CBCB7-8DC3-4BC3-ED93-3DEE2FA67AED}"/>
              </a:ext>
            </a:extLst>
          </p:cNvPr>
          <p:cNvSpPr/>
          <p:nvPr/>
        </p:nvSpPr>
        <p:spPr>
          <a:xfrm rot="16200000">
            <a:off x="904874" y="660399"/>
            <a:ext cx="5537200" cy="5537200"/>
          </a:xfrm>
          <a:prstGeom prst="pie">
            <a:avLst/>
          </a:prstGeom>
          <a:solidFill>
            <a:srgbClr val="008CD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EA8A72C-F426-F399-E2C1-B08BB81B3722}"/>
              </a:ext>
            </a:extLst>
          </p:cNvPr>
          <p:cNvSpPr txBox="1"/>
          <p:nvPr/>
        </p:nvSpPr>
        <p:spPr>
          <a:xfrm>
            <a:off x="3476854" y="798900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3387117-EA4D-9761-5627-186C5712ABC6}"/>
              </a:ext>
            </a:extLst>
          </p:cNvPr>
          <p:cNvSpPr txBox="1"/>
          <p:nvPr/>
        </p:nvSpPr>
        <p:spPr>
          <a:xfrm>
            <a:off x="2524670" y="2767281"/>
            <a:ext cx="23166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0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</a:t>
            </a:r>
            <a:endParaRPr lang="zh-TW" altLang="en-US" sz="8000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箭號: 圓形 7">
            <a:extLst>
              <a:ext uri="{FF2B5EF4-FFF2-40B4-BE49-F238E27FC236}">
                <a16:creationId xmlns:a16="http://schemas.microsoft.com/office/drawing/2014/main" id="{85CA44AD-1299-BDDF-5217-48F791CF7C73}"/>
              </a:ext>
            </a:extLst>
          </p:cNvPr>
          <p:cNvSpPr/>
          <p:nvPr/>
        </p:nvSpPr>
        <p:spPr>
          <a:xfrm rot="10800000">
            <a:off x="136525" y="-104775"/>
            <a:ext cx="7073900" cy="7080250"/>
          </a:xfrm>
          <a:prstGeom prst="circularArrow">
            <a:avLst/>
          </a:prstGeom>
          <a:solidFill>
            <a:srgbClr val="007BB8"/>
          </a:solidFill>
          <a:ln>
            <a:noFill/>
          </a:ln>
          <a:effectLst>
            <a:outerShdw blurRad="254000" dist="1905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A7C8B28E-4372-058C-D26C-5B4D0B75845F}"/>
              </a:ext>
            </a:extLst>
          </p:cNvPr>
          <p:cNvSpPr txBox="1"/>
          <p:nvPr/>
        </p:nvSpPr>
        <p:spPr>
          <a:xfrm>
            <a:off x="3363040" y="5476677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442EC6B-50F8-3D69-27B9-7723FBD63CCC}"/>
              </a:ext>
            </a:extLst>
          </p:cNvPr>
          <p:cNvSpPr txBox="1"/>
          <p:nvPr/>
        </p:nvSpPr>
        <p:spPr>
          <a:xfrm>
            <a:off x="5811681" y="3136612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C11381E-9771-0A54-26D2-05A072E9F96C}"/>
              </a:ext>
            </a:extLst>
          </p:cNvPr>
          <p:cNvSpPr txBox="1"/>
          <p:nvPr/>
        </p:nvSpPr>
        <p:spPr>
          <a:xfrm>
            <a:off x="914400" y="3149599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1E268F0-9FE9-C9C2-595C-054F5052F38C}"/>
              </a:ext>
            </a:extLst>
          </p:cNvPr>
          <p:cNvSpPr txBox="1"/>
          <p:nvPr/>
        </p:nvSpPr>
        <p:spPr>
          <a:xfrm>
            <a:off x="7296310" y="1231557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b="1" dirty="0">
                <a:solidFill>
                  <a:srgbClr val="004F7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退休期｜準備退休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291FDF3-9877-1467-A6E6-8C318BE84C9F}"/>
              </a:ext>
            </a:extLst>
          </p:cNvPr>
          <p:cNvSpPr txBox="1"/>
          <p:nvPr/>
        </p:nvSpPr>
        <p:spPr>
          <a:xfrm>
            <a:off x="7394913" y="2176360"/>
            <a:ext cx="454483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如果以現在一餐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</a:t>
            </a:r>
            <a:endParaRPr lang="en-US" altLang="zh-TW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一天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的伙食費。</a:t>
            </a:r>
            <a:endParaRPr lang="en-US" altLang="zh-TW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300×365</a:t>
            </a:r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</a:t>
            </a:r>
            <a:r>
              <a:rPr lang="en-US" altLang="zh-TW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en-US" altLang="zh-TW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109500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一年的餐費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統計到國人平均死亡年齡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85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將剩餘</a:t>
            </a:r>
            <a:r>
              <a:rPr lang="en-US" altLang="zh-TW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25</a:t>
            </a:r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年的時間</a:t>
            </a:r>
            <a:r>
              <a:rPr lang="en-US" altLang="zh-TW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(60~85</a:t>
            </a:r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</a:t>
            </a:r>
            <a:r>
              <a:rPr lang="en-US" altLang="zh-TW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endParaRPr lang="en-US" altLang="zh-TW" b="1" dirty="0">
              <a:solidFill>
                <a:srgbClr val="008CD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800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109500</a:t>
            </a:r>
            <a:r>
              <a:rPr lang="en-US" altLang="zh-TW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×25</a:t>
            </a:r>
            <a:r>
              <a:rPr lang="zh-TW" altLang="en-US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b="1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en-US" altLang="zh-TW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273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r>
              <a:rPr lang="en-US" altLang="zh-TW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7500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40EA1FD7-F41C-D8B5-3A87-FDDA2C4DC898}"/>
              </a:ext>
            </a:extLst>
          </p:cNvPr>
          <p:cNvSpPr txBox="1"/>
          <p:nvPr/>
        </p:nvSpPr>
        <p:spPr>
          <a:xfrm>
            <a:off x="6656722" y="5830619"/>
            <a:ext cx="5492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solidFill>
                  <a:srgbClr val="005F8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光是吃飯呼吸，努力活著就要花</a:t>
            </a:r>
            <a:r>
              <a:rPr lang="en-US" altLang="zh-TW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273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zh-TW" altLang="en-US" sz="2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2C63AD58-8A8E-A1E3-1467-0F5EEDDD55C0}"/>
              </a:ext>
            </a:extLst>
          </p:cNvPr>
          <p:cNvSpPr txBox="1"/>
          <p:nvPr/>
        </p:nvSpPr>
        <p:spPr>
          <a:xfrm>
            <a:off x="7515922" y="6264548"/>
            <a:ext cx="3438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這是一個月只能花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9000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的生活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24825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AAFBAF2E-F204-847C-7DD0-31887D3F425B}"/>
              </a:ext>
            </a:extLst>
          </p:cNvPr>
          <p:cNvGrpSpPr/>
          <p:nvPr/>
        </p:nvGrpSpPr>
        <p:grpSpPr>
          <a:xfrm>
            <a:off x="3704271" y="1450447"/>
            <a:ext cx="4871765" cy="4924759"/>
            <a:chOff x="2389870" y="969626"/>
            <a:chExt cx="4871765" cy="4924759"/>
          </a:xfrm>
          <a:solidFill>
            <a:schemeClr val="bg1"/>
          </a:solidFill>
          <a:effectLst/>
          <a:scene3d>
            <a:camera prst="perspectiveRelaxed">
              <a:rot lat="2999965" lon="10799999" rev="10799999"/>
            </a:camera>
            <a:lightRig rig="threePt" dir="t"/>
          </a:scene3d>
        </p:grpSpPr>
        <p:sp>
          <p:nvSpPr>
            <p:cNvPr id="36" name="手繪多邊形: 圖案 35">
              <a:extLst>
                <a:ext uri="{FF2B5EF4-FFF2-40B4-BE49-F238E27FC236}">
                  <a16:creationId xmlns:a16="http://schemas.microsoft.com/office/drawing/2014/main" id="{4FBE79E7-B98D-A7C4-008D-3A4B2AEAD6FB}"/>
                </a:ext>
              </a:extLst>
            </p:cNvPr>
            <p:cNvSpPr/>
            <p:nvPr/>
          </p:nvSpPr>
          <p:spPr>
            <a:xfrm rot="18900000">
              <a:off x="3629923" y="969626"/>
              <a:ext cx="1613900" cy="1760666"/>
            </a:xfrm>
            <a:custGeom>
              <a:avLst/>
              <a:gdLst>
                <a:gd name="connsiteX0" fmla="*/ 1613900 w 1613900"/>
                <a:gd name="connsiteY0" fmla="*/ 671585 h 1760666"/>
                <a:gd name="connsiteX1" fmla="*/ 524819 w 1613900"/>
                <a:gd name="connsiteY1" fmla="*/ 1760666 h 1760666"/>
                <a:gd name="connsiteX2" fmla="*/ 469550 w 1613900"/>
                <a:gd name="connsiteY2" fmla="*/ 1710709 h 1760666"/>
                <a:gd name="connsiteX3" fmla="*/ 133725 w 1613900"/>
                <a:gd name="connsiteY3" fmla="*/ 1553586 h 1760666"/>
                <a:gd name="connsiteX4" fmla="*/ 0 w 1613900"/>
                <a:gd name="connsiteY4" fmla="*/ 1540770 h 1760666"/>
                <a:gd name="connsiteX5" fmla="*/ 0 w 1613900"/>
                <a:gd name="connsiteY5" fmla="*/ 0 h 1760666"/>
                <a:gd name="connsiteX6" fmla="*/ 208767 w 1613900"/>
                <a:gd name="connsiteY6" fmla="*/ 9966 h 1760666"/>
                <a:gd name="connsiteX7" fmla="*/ 1441655 w 1613900"/>
                <a:gd name="connsiteY7" fmla="*/ 515898 h 1760666"/>
                <a:gd name="connsiteX8" fmla="*/ 1613900 w 1613900"/>
                <a:gd name="connsiteY8" fmla="*/ 671585 h 1760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13900" h="1760666">
                  <a:moveTo>
                    <a:pt x="1613900" y="671585"/>
                  </a:moveTo>
                  <a:lnTo>
                    <a:pt x="524819" y="1760666"/>
                  </a:lnTo>
                  <a:lnTo>
                    <a:pt x="469550" y="1710709"/>
                  </a:lnTo>
                  <a:cubicBezTo>
                    <a:pt x="369660" y="1629238"/>
                    <a:pt x="253952" y="1576864"/>
                    <a:pt x="133725" y="1553586"/>
                  </a:cubicBezTo>
                  <a:lnTo>
                    <a:pt x="0" y="1540770"/>
                  </a:lnTo>
                  <a:lnTo>
                    <a:pt x="0" y="0"/>
                  </a:lnTo>
                  <a:lnTo>
                    <a:pt x="208767" y="9966"/>
                  </a:lnTo>
                  <a:cubicBezTo>
                    <a:pt x="649199" y="52127"/>
                    <a:pt x="1079808" y="220771"/>
                    <a:pt x="1441655" y="515898"/>
                  </a:cubicBezTo>
                  <a:lnTo>
                    <a:pt x="1613900" y="671585"/>
                  </a:lnTo>
                  <a:close/>
                </a:path>
              </a:pathLst>
            </a:custGeom>
            <a:solidFill>
              <a:srgbClr val="005F8E"/>
            </a:solidFill>
            <a:ln>
              <a:noFill/>
            </a:ln>
            <a:sp3d extrusionH="63500">
              <a:bevelT w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sp>
          <p:nvSpPr>
            <p:cNvPr id="32" name="手繪多邊形: 圖案 31">
              <a:extLst>
                <a:ext uri="{FF2B5EF4-FFF2-40B4-BE49-F238E27FC236}">
                  <a16:creationId xmlns:a16="http://schemas.microsoft.com/office/drawing/2014/main" id="{3088149E-452D-29A0-4FB0-A90D7B2818B9}"/>
                </a:ext>
              </a:extLst>
            </p:cNvPr>
            <p:cNvSpPr/>
            <p:nvPr/>
          </p:nvSpPr>
          <p:spPr>
            <a:xfrm rot="18900000">
              <a:off x="2475003" y="2117426"/>
              <a:ext cx="1622244" cy="1750351"/>
            </a:xfrm>
            <a:custGeom>
              <a:avLst/>
              <a:gdLst>
                <a:gd name="connsiteX0" fmla="*/ 1622244 w 1622244"/>
                <a:gd name="connsiteY0" fmla="*/ 402 h 1750351"/>
                <a:gd name="connsiteX1" fmla="*/ 1622243 w 1622244"/>
                <a:gd name="connsiteY1" fmla="*/ 1540999 h 1750351"/>
                <a:gd name="connsiteX2" fmla="*/ 1613848 w 1622244"/>
                <a:gd name="connsiteY2" fmla="*/ 1540194 h 1750351"/>
                <a:gd name="connsiteX3" fmla="*/ 1132303 w 1622244"/>
                <a:gd name="connsiteY3" fmla="*/ 1711283 h 1750351"/>
                <a:gd name="connsiteX4" fmla="*/ 1089080 w 1622244"/>
                <a:gd name="connsiteY4" fmla="*/ 1750351 h 1750351"/>
                <a:gd name="connsiteX5" fmla="*/ 0 w 1622244"/>
                <a:gd name="connsiteY5" fmla="*/ 661270 h 1750351"/>
                <a:gd name="connsiteX6" fmla="*/ 160198 w 1622244"/>
                <a:gd name="connsiteY6" fmla="*/ 516472 h 1750351"/>
                <a:gd name="connsiteX7" fmla="*/ 1613848 w 1622244"/>
                <a:gd name="connsiteY7" fmla="*/ 1 h 1750351"/>
                <a:gd name="connsiteX8" fmla="*/ 1622244 w 1622244"/>
                <a:gd name="connsiteY8" fmla="*/ 402 h 1750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22244" h="1750351">
                  <a:moveTo>
                    <a:pt x="1622244" y="402"/>
                  </a:moveTo>
                  <a:lnTo>
                    <a:pt x="1622243" y="1540999"/>
                  </a:lnTo>
                  <a:lnTo>
                    <a:pt x="1613848" y="1540194"/>
                  </a:lnTo>
                  <a:cubicBezTo>
                    <a:pt x="1442998" y="1540194"/>
                    <a:pt x="1272148" y="1597224"/>
                    <a:pt x="1132303" y="1711283"/>
                  </a:cubicBezTo>
                  <a:lnTo>
                    <a:pt x="1089080" y="1750351"/>
                  </a:lnTo>
                  <a:lnTo>
                    <a:pt x="0" y="661270"/>
                  </a:lnTo>
                  <a:lnTo>
                    <a:pt x="160198" y="516472"/>
                  </a:lnTo>
                  <a:cubicBezTo>
                    <a:pt x="582352" y="172158"/>
                    <a:pt x="1098100" y="0"/>
                    <a:pt x="1613848" y="1"/>
                  </a:cubicBezTo>
                  <a:lnTo>
                    <a:pt x="1622244" y="402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sp3d extrusionH="114300">
              <a:bevelT w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sp>
          <p:nvSpPr>
            <p:cNvPr id="20" name="手繪多邊形: 圖案 19">
              <a:extLst>
                <a:ext uri="{FF2B5EF4-FFF2-40B4-BE49-F238E27FC236}">
                  <a16:creationId xmlns:a16="http://schemas.microsoft.com/office/drawing/2014/main" id="{8D0E2FB4-6620-19E2-EA2C-1E659F5E2E2D}"/>
                </a:ext>
              </a:extLst>
            </p:cNvPr>
            <p:cNvSpPr/>
            <p:nvPr/>
          </p:nvSpPr>
          <p:spPr>
            <a:xfrm rot="18900000">
              <a:off x="2389870" y="3038327"/>
              <a:ext cx="1774887" cy="1622372"/>
            </a:xfrm>
            <a:custGeom>
              <a:avLst/>
              <a:gdLst>
                <a:gd name="connsiteX0" fmla="*/ 685806 w 1774887"/>
                <a:gd name="connsiteY0" fmla="*/ 0 h 1622372"/>
                <a:gd name="connsiteX1" fmla="*/ 1774887 w 1774887"/>
                <a:gd name="connsiteY1" fmla="*/ 1089081 h 1622372"/>
                <a:gd name="connsiteX2" fmla="*/ 1762840 w 1774887"/>
                <a:gd name="connsiteY2" fmla="*/ 1099970 h 1622372"/>
                <a:gd name="connsiteX3" fmla="*/ 1553342 w 1774887"/>
                <a:gd name="connsiteY3" fmla="*/ 1493740 h 1622372"/>
                <a:gd name="connsiteX4" fmla="*/ 1541014 w 1774887"/>
                <a:gd name="connsiteY4" fmla="*/ 1622372 h 1622372"/>
                <a:gd name="connsiteX5" fmla="*/ 0 w 1774887"/>
                <a:gd name="connsiteY5" fmla="*/ 1622372 h 1622372"/>
                <a:gd name="connsiteX6" fmla="*/ 9724 w 1774887"/>
                <a:gd name="connsiteY6" fmla="*/ 1418696 h 1622372"/>
                <a:gd name="connsiteX7" fmla="*/ 673759 w 1774887"/>
                <a:gd name="connsiteY7" fmla="*/ 10889 h 1622372"/>
                <a:gd name="connsiteX8" fmla="*/ 685806 w 1774887"/>
                <a:gd name="connsiteY8" fmla="*/ 0 h 1622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887" h="1622372">
                  <a:moveTo>
                    <a:pt x="685806" y="0"/>
                  </a:moveTo>
                  <a:lnTo>
                    <a:pt x="1774887" y="1089081"/>
                  </a:lnTo>
                  <a:lnTo>
                    <a:pt x="1762840" y="1099970"/>
                  </a:lnTo>
                  <a:cubicBezTo>
                    <a:pt x="1651108" y="1211702"/>
                    <a:pt x="1581276" y="1349467"/>
                    <a:pt x="1553342" y="1493740"/>
                  </a:cubicBezTo>
                  <a:lnTo>
                    <a:pt x="1541014" y="1622372"/>
                  </a:lnTo>
                  <a:lnTo>
                    <a:pt x="0" y="1622372"/>
                  </a:lnTo>
                  <a:lnTo>
                    <a:pt x="9724" y="1418696"/>
                  </a:lnTo>
                  <a:cubicBezTo>
                    <a:pt x="58912" y="904859"/>
                    <a:pt x="280257" y="404391"/>
                    <a:pt x="673759" y="10889"/>
                  </a:cubicBezTo>
                  <a:lnTo>
                    <a:pt x="685806" y="0"/>
                  </a:lnTo>
                  <a:close/>
                </a:path>
              </a:pathLst>
            </a:custGeom>
            <a:solidFill>
              <a:srgbClr val="009FEE"/>
            </a:solidFill>
            <a:ln>
              <a:noFill/>
            </a:ln>
            <a:sp3d extrusionH="508000">
              <a:bevelT w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id="{8038E0FF-E665-4B14-CFE7-D34703A33C9E}"/>
                </a:ext>
              </a:extLst>
            </p:cNvPr>
            <p:cNvSpPr/>
            <p:nvPr/>
          </p:nvSpPr>
          <p:spPr>
            <a:xfrm rot="18900000">
              <a:off x="5634172" y="2963835"/>
              <a:ext cx="1627463" cy="1775130"/>
            </a:xfrm>
            <a:custGeom>
              <a:avLst/>
              <a:gdLst>
                <a:gd name="connsiteX0" fmla="*/ 538384 w 1627463"/>
                <a:gd name="connsiteY0" fmla="*/ 0 h 1775130"/>
                <a:gd name="connsiteX1" fmla="*/ 1627463 w 1627463"/>
                <a:gd name="connsiteY1" fmla="*/ 1089080 h 1775130"/>
                <a:gd name="connsiteX2" fmla="*/ 1616574 w 1627463"/>
                <a:gd name="connsiteY2" fmla="*/ 1101127 h 1775130"/>
                <a:gd name="connsiteX3" fmla="*/ 208767 w 1627463"/>
                <a:gd name="connsiteY3" fmla="*/ 1765162 h 1775130"/>
                <a:gd name="connsiteX4" fmla="*/ 0 w 1627463"/>
                <a:gd name="connsiteY4" fmla="*/ 1775130 h 1775130"/>
                <a:gd name="connsiteX5" fmla="*/ 0 w 1627463"/>
                <a:gd name="connsiteY5" fmla="*/ 234362 h 1775130"/>
                <a:gd name="connsiteX6" fmla="*/ 133725 w 1627463"/>
                <a:gd name="connsiteY6" fmla="*/ 221545 h 1775130"/>
                <a:gd name="connsiteX7" fmla="*/ 527494 w 1627463"/>
                <a:gd name="connsiteY7" fmla="*/ 12048 h 1775130"/>
                <a:gd name="connsiteX8" fmla="*/ 538384 w 1627463"/>
                <a:gd name="connsiteY8" fmla="*/ 0 h 1775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27463" h="1775130">
                  <a:moveTo>
                    <a:pt x="538384" y="0"/>
                  </a:moveTo>
                  <a:lnTo>
                    <a:pt x="1627463" y="1089080"/>
                  </a:lnTo>
                  <a:lnTo>
                    <a:pt x="1616574" y="1101127"/>
                  </a:lnTo>
                  <a:cubicBezTo>
                    <a:pt x="1223072" y="1494629"/>
                    <a:pt x="722605" y="1715974"/>
                    <a:pt x="208767" y="1765162"/>
                  </a:cubicBezTo>
                  <a:lnTo>
                    <a:pt x="0" y="1775130"/>
                  </a:lnTo>
                  <a:lnTo>
                    <a:pt x="0" y="234362"/>
                  </a:lnTo>
                  <a:lnTo>
                    <a:pt x="133725" y="221545"/>
                  </a:lnTo>
                  <a:cubicBezTo>
                    <a:pt x="277998" y="193612"/>
                    <a:pt x="415762" y="123780"/>
                    <a:pt x="527494" y="12048"/>
                  </a:cubicBezTo>
                  <a:lnTo>
                    <a:pt x="538384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sp3d extrusionH="1270000">
              <a:bevelT w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sp>
          <p:nvSpPr>
            <p:cNvPr id="14" name="手繪多邊形: 圖案 13">
              <a:extLst>
                <a:ext uri="{FF2B5EF4-FFF2-40B4-BE49-F238E27FC236}">
                  <a16:creationId xmlns:a16="http://schemas.microsoft.com/office/drawing/2014/main" id="{5F0AE760-3AD0-D5EF-F1EE-BC42AF15CDD8}"/>
                </a:ext>
              </a:extLst>
            </p:cNvPr>
            <p:cNvSpPr/>
            <p:nvPr/>
          </p:nvSpPr>
          <p:spPr>
            <a:xfrm rot="18900000">
              <a:off x="3547041" y="4190975"/>
              <a:ext cx="1761238" cy="1639381"/>
            </a:xfrm>
            <a:custGeom>
              <a:avLst/>
              <a:gdLst>
                <a:gd name="connsiteX0" fmla="*/ 1541485 w 1761238"/>
                <a:gd name="connsiteY0" fmla="*/ 0 h 1639381"/>
                <a:gd name="connsiteX1" fmla="*/ 1540192 w 1761238"/>
                <a:gd name="connsiteY1" fmla="*/ 13488 h 1639381"/>
                <a:gd name="connsiteX2" fmla="*/ 1711282 w 1761238"/>
                <a:gd name="connsiteY2" fmla="*/ 495032 h 1639381"/>
                <a:gd name="connsiteX3" fmla="*/ 1761238 w 1761238"/>
                <a:gd name="connsiteY3" fmla="*/ 550302 h 1639381"/>
                <a:gd name="connsiteX4" fmla="*/ 672159 w 1761238"/>
                <a:gd name="connsiteY4" fmla="*/ 1639381 h 1639381"/>
                <a:gd name="connsiteX5" fmla="*/ 516472 w 1761238"/>
                <a:gd name="connsiteY5" fmla="*/ 1467136 h 1639381"/>
                <a:gd name="connsiteX6" fmla="*/ 0 w 1761238"/>
                <a:gd name="connsiteY6" fmla="*/ 13487 h 1639381"/>
                <a:gd name="connsiteX7" fmla="*/ 644 w 1761238"/>
                <a:gd name="connsiteY7" fmla="*/ 0 h 1639381"/>
                <a:gd name="connsiteX8" fmla="*/ 1541485 w 1761238"/>
                <a:gd name="connsiteY8" fmla="*/ 0 h 1639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61238" h="1639381">
                  <a:moveTo>
                    <a:pt x="1541485" y="0"/>
                  </a:moveTo>
                  <a:lnTo>
                    <a:pt x="1540192" y="13488"/>
                  </a:lnTo>
                  <a:cubicBezTo>
                    <a:pt x="1540192" y="184337"/>
                    <a:pt x="1597222" y="355187"/>
                    <a:pt x="1711282" y="495032"/>
                  </a:cubicBezTo>
                  <a:lnTo>
                    <a:pt x="1761238" y="550302"/>
                  </a:lnTo>
                  <a:lnTo>
                    <a:pt x="672159" y="1639381"/>
                  </a:lnTo>
                  <a:lnTo>
                    <a:pt x="516472" y="1467136"/>
                  </a:lnTo>
                  <a:cubicBezTo>
                    <a:pt x="172157" y="1044982"/>
                    <a:pt x="0" y="529234"/>
                    <a:pt x="0" y="13487"/>
                  </a:cubicBezTo>
                  <a:lnTo>
                    <a:pt x="644" y="0"/>
                  </a:lnTo>
                  <a:lnTo>
                    <a:pt x="1541485" y="0"/>
                  </a:lnTo>
                  <a:close/>
                </a:path>
              </a:pathLst>
            </a:custGeom>
            <a:solidFill>
              <a:srgbClr val="E8B40E"/>
            </a:solidFill>
            <a:ln>
              <a:noFill/>
            </a:ln>
            <a:sp3d extrusionH="635000">
              <a:bevelT w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sp>
          <p:nvSpPr>
            <p:cNvPr id="13" name="手繪多邊形: 圖案 12">
              <a:extLst>
                <a:ext uri="{FF2B5EF4-FFF2-40B4-BE49-F238E27FC236}">
                  <a16:creationId xmlns:a16="http://schemas.microsoft.com/office/drawing/2014/main" id="{4EC3C0AE-6602-FF4A-ECE2-2B81894E4697}"/>
                </a:ext>
              </a:extLst>
            </p:cNvPr>
            <p:cNvSpPr/>
            <p:nvPr/>
          </p:nvSpPr>
          <p:spPr>
            <a:xfrm rot="18900000">
              <a:off x="4477188" y="4130729"/>
              <a:ext cx="1636965" cy="1763656"/>
            </a:xfrm>
            <a:custGeom>
              <a:avLst/>
              <a:gdLst>
                <a:gd name="connsiteX0" fmla="*/ 1636965 w 1636965"/>
                <a:gd name="connsiteY0" fmla="*/ 222660 h 1763656"/>
                <a:gd name="connsiteX1" fmla="*/ 1636965 w 1636965"/>
                <a:gd name="connsiteY1" fmla="*/ 1763255 h 1763656"/>
                <a:gd name="connsiteX2" fmla="*/ 1628570 w 1636965"/>
                <a:gd name="connsiteY2" fmla="*/ 1763656 h 1763656"/>
                <a:gd name="connsiteX3" fmla="*/ 0 w 1636965"/>
                <a:gd name="connsiteY3" fmla="*/ 1089080 h 1763656"/>
                <a:gd name="connsiteX4" fmla="*/ 1089080 w 1636965"/>
                <a:gd name="connsiteY4" fmla="*/ 0 h 1763656"/>
                <a:gd name="connsiteX5" fmla="*/ 1089081 w 1636965"/>
                <a:gd name="connsiteY5" fmla="*/ 1 h 1763656"/>
                <a:gd name="connsiteX6" fmla="*/ 1628570 w 1636965"/>
                <a:gd name="connsiteY6" fmla="*/ 223464 h 1763656"/>
                <a:gd name="connsiteX7" fmla="*/ 1636965 w 1636965"/>
                <a:gd name="connsiteY7" fmla="*/ 222660 h 1763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36965" h="1763656">
                  <a:moveTo>
                    <a:pt x="1636965" y="222660"/>
                  </a:moveTo>
                  <a:lnTo>
                    <a:pt x="1636965" y="1763255"/>
                  </a:lnTo>
                  <a:lnTo>
                    <a:pt x="1628570" y="1763656"/>
                  </a:lnTo>
                  <a:cubicBezTo>
                    <a:pt x="1039143" y="1763655"/>
                    <a:pt x="449718" y="1538797"/>
                    <a:pt x="0" y="1089080"/>
                  </a:cubicBezTo>
                  <a:lnTo>
                    <a:pt x="1089080" y="0"/>
                  </a:lnTo>
                  <a:lnTo>
                    <a:pt x="1089081" y="1"/>
                  </a:lnTo>
                  <a:cubicBezTo>
                    <a:pt x="1238056" y="148977"/>
                    <a:pt x="1433313" y="223465"/>
                    <a:pt x="1628570" y="223464"/>
                  </a:cubicBezTo>
                  <a:lnTo>
                    <a:pt x="1636965" y="22266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sp3d extrusionH="694690">
              <a:bevelT w="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</p:grpSp>
      <p:sp>
        <p:nvSpPr>
          <p:cNvPr id="4" name="文字方塊 3">
            <a:extLst>
              <a:ext uri="{FF2B5EF4-FFF2-40B4-BE49-F238E27FC236}">
                <a16:creationId xmlns:a16="http://schemas.microsoft.com/office/drawing/2014/main" id="{9A9CFD54-1778-39A3-17E8-BB07B66681F4}"/>
              </a:ext>
            </a:extLst>
          </p:cNvPr>
          <p:cNvSpPr txBox="1"/>
          <p:nvPr/>
        </p:nvSpPr>
        <p:spPr>
          <a:xfrm>
            <a:off x="9458089" y="5729982"/>
            <a:ext cx="27079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b="1" dirty="0">
                <a:solidFill>
                  <a:srgbClr val="B225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合計</a:t>
            </a:r>
            <a:r>
              <a:rPr lang="en-US" altLang="zh-TW" sz="2400" b="1" dirty="0">
                <a:solidFill>
                  <a:srgbClr val="B225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sz="3600" b="1" dirty="0">
                <a:solidFill>
                  <a:srgbClr val="B225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2577</a:t>
            </a:r>
            <a:r>
              <a:rPr lang="zh-TW" altLang="en-US" sz="3600" b="1" dirty="0">
                <a:solidFill>
                  <a:srgbClr val="B225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zh-TW" altLang="en-US" sz="2400" b="1" dirty="0">
              <a:solidFill>
                <a:srgbClr val="B2252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1DEF5F4A-65F4-2458-21A4-4553497A1D08}"/>
              </a:ext>
            </a:extLst>
          </p:cNvPr>
          <p:cNvSpPr txBox="1"/>
          <p:nvPr/>
        </p:nvSpPr>
        <p:spPr>
          <a:xfrm>
            <a:off x="-762903" y="130354"/>
            <a:ext cx="45473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800" b="1" dirty="0">
                <a:solidFill>
                  <a:srgbClr val="005F8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基本的生活開銷</a:t>
            </a:r>
          </a:p>
          <a:p>
            <a:pPr algn="ctr"/>
            <a:endParaRPr lang="zh-TW" altLang="en-US" sz="2800" b="1" dirty="0">
              <a:solidFill>
                <a:srgbClr val="005F8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4" name="群組 63">
            <a:extLst>
              <a:ext uri="{FF2B5EF4-FFF2-40B4-BE49-F238E27FC236}">
                <a16:creationId xmlns:a16="http://schemas.microsoft.com/office/drawing/2014/main" id="{F3C9EE6E-BCD7-B81A-9EDE-6F9180E18ED9}"/>
              </a:ext>
            </a:extLst>
          </p:cNvPr>
          <p:cNvGrpSpPr/>
          <p:nvPr/>
        </p:nvGrpSpPr>
        <p:grpSpPr>
          <a:xfrm>
            <a:off x="1296255" y="3910295"/>
            <a:ext cx="2485548" cy="1590006"/>
            <a:chOff x="335131" y="4102096"/>
            <a:chExt cx="2485548" cy="1590006"/>
          </a:xfrm>
        </p:grpSpPr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9D556B08-09F3-36F1-EE1D-F6F0DFE1FC34}"/>
                </a:ext>
              </a:extLst>
            </p:cNvPr>
            <p:cNvSpPr txBox="1"/>
            <p:nvPr/>
          </p:nvSpPr>
          <p:spPr>
            <a:xfrm>
              <a:off x="335131" y="4768772"/>
              <a:ext cx="2485548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1800" b="1" dirty="0">
                  <a:solidFill>
                    <a:srgbClr val="A7D97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每年出國一次</a:t>
              </a:r>
              <a:r>
                <a:rPr lang="en-US" altLang="zh-TW" sz="1800" b="1" dirty="0">
                  <a:solidFill>
                    <a:srgbClr val="A7D97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,</a:t>
              </a:r>
              <a:r>
                <a:rPr lang="zh-TW" altLang="en-US" sz="1800" b="1" dirty="0">
                  <a:solidFill>
                    <a:srgbClr val="A7D97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每趟花</a:t>
              </a:r>
              <a:r>
                <a:rPr lang="en-US" altLang="zh-TW" sz="1800" b="1" dirty="0">
                  <a:solidFill>
                    <a:srgbClr val="A7D97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r>
                <a:rPr lang="zh-TW" altLang="en-US" sz="1800" b="1" dirty="0">
                  <a:solidFill>
                    <a:srgbClr val="A7D97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萬</a:t>
              </a:r>
              <a:r>
                <a:rPr lang="en-US" altLang="zh-TW" sz="1800" b="1" dirty="0">
                  <a:solidFill>
                    <a:srgbClr val="A7D97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(30</a:t>
              </a:r>
              <a:r>
                <a:rPr lang="zh-TW" altLang="en-US" sz="1800" b="1" dirty="0">
                  <a:solidFill>
                    <a:srgbClr val="A7D97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800" dirty="0">
                  <a:solidFill>
                    <a:srgbClr val="A7D97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</a:p>
            <a:p>
              <a:endParaRPr lang="en-US" altLang="zh-TW" sz="1800" dirty="0">
                <a:solidFill>
                  <a:srgbClr val="A7D97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1CEE7496-EBBA-8087-8E7F-0FFC29A5B410}"/>
                </a:ext>
              </a:extLst>
            </p:cNvPr>
            <p:cNvSpPr txBox="1"/>
            <p:nvPr/>
          </p:nvSpPr>
          <p:spPr>
            <a:xfrm>
              <a:off x="379195" y="4102096"/>
              <a:ext cx="16470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4800" dirty="0">
                  <a:solidFill>
                    <a:srgbClr val="A7D975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02</a:t>
              </a:r>
              <a:endParaRPr lang="zh-TW" altLang="en-US" sz="4800" dirty="0">
                <a:solidFill>
                  <a:srgbClr val="A7D975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4" name="群組 53">
              <a:extLst>
                <a:ext uri="{FF2B5EF4-FFF2-40B4-BE49-F238E27FC236}">
                  <a16:creationId xmlns:a16="http://schemas.microsoft.com/office/drawing/2014/main" id="{40918C6B-DFB6-9796-8632-C1E51B2397C1}"/>
                </a:ext>
              </a:extLst>
            </p:cNvPr>
            <p:cNvGrpSpPr/>
            <p:nvPr/>
          </p:nvGrpSpPr>
          <p:grpSpPr>
            <a:xfrm>
              <a:off x="1308124" y="4255140"/>
              <a:ext cx="1367637" cy="461665"/>
              <a:chOff x="1829711" y="4745665"/>
              <a:chExt cx="1367637" cy="461665"/>
            </a:xfrm>
          </p:grpSpPr>
          <p:sp>
            <p:nvSpPr>
              <p:cNvPr id="27" name="矩形: 圓角 26">
                <a:extLst>
                  <a:ext uri="{FF2B5EF4-FFF2-40B4-BE49-F238E27FC236}">
                    <a16:creationId xmlns:a16="http://schemas.microsoft.com/office/drawing/2014/main" id="{69640936-F2F1-66B4-AC6B-C7CAE05830CB}"/>
                  </a:ext>
                </a:extLst>
              </p:cNvPr>
              <p:cNvSpPr/>
              <p:nvPr/>
            </p:nvSpPr>
            <p:spPr>
              <a:xfrm>
                <a:off x="1829711" y="4745665"/>
                <a:ext cx="1367637" cy="461665"/>
              </a:xfrm>
              <a:prstGeom prst="roundRect">
                <a:avLst>
                  <a:gd name="adj" fmla="val 50000"/>
                </a:avLst>
              </a:prstGeom>
              <a:solidFill>
                <a:srgbClr val="A7D97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29" name="文字方塊 28">
                <a:extLst>
                  <a:ext uri="{FF2B5EF4-FFF2-40B4-BE49-F238E27FC236}">
                    <a16:creationId xmlns:a16="http://schemas.microsoft.com/office/drawing/2014/main" id="{3DF3481E-AA52-E2E5-0F59-2EB73AB4D215}"/>
                  </a:ext>
                </a:extLst>
              </p:cNvPr>
              <p:cNvSpPr txBox="1"/>
              <p:nvPr/>
            </p:nvSpPr>
            <p:spPr>
              <a:xfrm>
                <a:off x="1920925" y="4776442"/>
                <a:ext cx="118520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TW" altLang="en-US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娛樂費</a:t>
                </a:r>
                <a:endParaRPr lang="en-US" altLang="zh-TW" sz="16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</p:grpSp>
      <p:grpSp>
        <p:nvGrpSpPr>
          <p:cNvPr id="75" name="群組 74">
            <a:extLst>
              <a:ext uri="{FF2B5EF4-FFF2-40B4-BE49-F238E27FC236}">
                <a16:creationId xmlns:a16="http://schemas.microsoft.com/office/drawing/2014/main" id="{2425A296-ED6A-3EAE-EE7C-7BB9ED61D07C}"/>
              </a:ext>
            </a:extLst>
          </p:cNvPr>
          <p:cNvGrpSpPr/>
          <p:nvPr/>
        </p:nvGrpSpPr>
        <p:grpSpPr>
          <a:xfrm>
            <a:off x="8712402" y="2318255"/>
            <a:ext cx="2980728" cy="1276459"/>
            <a:chOff x="8858346" y="1742838"/>
            <a:chExt cx="2980728" cy="1276459"/>
          </a:xfrm>
        </p:grpSpPr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165761FB-98A9-2242-DAF4-B2ECD4B3DCF3}"/>
                </a:ext>
              </a:extLst>
            </p:cNvPr>
            <p:cNvSpPr txBox="1"/>
            <p:nvPr/>
          </p:nvSpPr>
          <p:spPr>
            <a:xfrm>
              <a:off x="9131092" y="2372966"/>
              <a:ext cx="2707982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基本的華夏</a:t>
              </a:r>
              <a:r>
                <a:rPr lang="en-US" altLang="zh-TW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不在蛋黃區</a:t>
              </a:r>
              <a:r>
                <a:rPr lang="en-US" altLang="zh-TW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</a:p>
            <a:p>
              <a:r>
                <a:rPr lang="en-US" altLang="zh-TW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</a:t>
              </a:r>
              <a:r>
                <a:rPr lang="zh-TW" altLang="en-US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房</a:t>
              </a:r>
              <a:r>
                <a:rPr lang="en-US" altLang="zh-TW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</a:t>
              </a:r>
              <a:r>
                <a:rPr lang="zh-TW" altLang="en-US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衛</a:t>
              </a:r>
              <a:r>
                <a:rPr lang="en-US" altLang="zh-TW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zh-TW" altLang="en-US" b="1" dirty="0">
                  <a:solidFill>
                    <a:srgbClr val="B2252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廳</a:t>
              </a:r>
              <a:endParaRPr lang="en-US" altLang="zh-TW" sz="1800" dirty="0">
                <a:solidFill>
                  <a:srgbClr val="B2252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4BC50EEA-CE2C-97C2-ABBD-0CDDE5D391B8}"/>
                </a:ext>
              </a:extLst>
            </p:cNvPr>
            <p:cNvSpPr txBox="1"/>
            <p:nvPr/>
          </p:nvSpPr>
          <p:spPr>
            <a:xfrm>
              <a:off x="8858346" y="1743261"/>
              <a:ext cx="7328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solidFill>
                    <a:srgbClr val="B22525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06</a:t>
              </a:r>
              <a:endParaRPr lang="zh-TW" altLang="en-US" sz="3200" dirty="0">
                <a:solidFill>
                  <a:srgbClr val="B22525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5" name="群組 54">
              <a:extLst>
                <a:ext uri="{FF2B5EF4-FFF2-40B4-BE49-F238E27FC236}">
                  <a16:creationId xmlns:a16="http://schemas.microsoft.com/office/drawing/2014/main" id="{1F80C2A6-1E6C-BE87-AF4A-091D2FD09047}"/>
                </a:ext>
              </a:extLst>
            </p:cNvPr>
            <p:cNvGrpSpPr/>
            <p:nvPr/>
          </p:nvGrpSpPr>
          <p:grpSpPr>
            <a:xfrm>
              <a:off x="9604033" y="1742838"/>
              <a:ext cx="1021653" cy="502847"/>
              <a:chOff x="9683088" y="1749045"/>
              <a:chExt cx="1021653" cy="502847"/>
            </a:xfrm>
          </p:grpSpPr>
          <p:sp>
            <p:nvSpPr>
              <p:cNvPr id="35" name="矩形: 圓角 34">
                <a:extLst>
                  <a:ext uri="{FF2B5EF4-FFF2-40B4-BE49-F238E27FC236}">
                    <a16:creationId xmlns:a16="http://schemas.microsoft.com/office/drawing/2014/main" id="{D1F66104-5D86-A6EC-F248-D15C5FD25C9E}"/>
                  </a:ext>
                </a:extLst>
              </p:cNvPr>
              <p:cNvSpPr/>
              <p:nvPr/>
            </p:nvSpPr>
            <p:spPr>
              <a:xfrm>
                <a:off x="9683088" y="1749045"/>
                <a:ext cx="1021653" cy="502847"/>
              </a:xfrm>
              <a:prstGeom prst="roundRect">
                <a:avLst>
                  <a:gd name="adj" fmla="val 50000"/>
                </a:avLst>
              </a:prstGeom>
              <a:solidFill>
                <a:srgbClr val="B2252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0" name="文字方塊 39">
                <a:extLst>
                  <a:ext uri="{FF2B5EF4-FFF2-40B4-BE49-F238E27FC236}">
                    <a16:creationId xmlns:a16="http://schemas.microsoft.com/office/drawing/2014/main" id="{0DE33A59-9C16-DC57-12A9-357DF509E1FE}"/>
                  </a:ext>
                </a:extLst>
              </p:cNvPr>
              <p:cNvSpPr txBox="1"/>
              <p:nvPr/>
            </p:nvSpPr>
            <p:spPr>
              <a:xfrm>
                <a:off x="9727180" y="1800413"/>
                <a:ext cx="93346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TW" altLang="en-US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房子</a:t>
                </a:r>
                <a:endParaRPr lang="zh-TW" altLang="en-US" sz="20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74" name="群組 73">
            <a:extLst>
              <a:ext uri="{FF2B5EF4-FFF2-40B4-BE49-F238E27FC236}">
                <a16:creationId xmlns:a16="http://schemas.microsoft.com/office/drawing/2014/main" id="{9750E531-9DA7-1C9D-3295-1C318EA0B6F7}"/>
              </a:ext>
            </a:extLst>
          </p:cNvPr>
          <p:cNvGrpSpPr/>
          <p:nvPr/>
        </p:nvGrpSpPr>
        <p:grpSpPr>
          <a:xfrm>
            <a:off x="6470862" y="759502"/>
            <a:ext cx="3462279" cy="1140343"/>
            <a:chOff x="5991102" y="168589"/>
            <a:chExt cx="3462279" cy="1140343"/>
          </a:xfrm>
        </p:grpSpPr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BABF4F25-10BC-B266-7426-18BC0D96A5AE}"/>
                </a:ext>
              </a:extLst>
            </p:cNvPr>
            <p:cNvSpPr txBox="1"/>
            <p:nvPr/>
          </p:nvSpPr>
          <p:spPr>
            <a:xfrm>
              <a:off x="5991102" y="662601"/>
              <a:ext cx="346227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一餐</a:t>
              </a:r>
              <a:r>
                <a:rPr lang="en-US" altLang="zh-TW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100</a:t>
              </a:r>
              <a:r>
                <a:rPr lang="zh-TW" altLang="en-US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r>
                <a:rPr lang="en-US" altLang="zh-TW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,</a:t>
              </a:r>
              <a:r>
                <a:rPr lang="zh-TW" altLang="en-US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一天</a:t>
              </a:r>
              <a:r>
                <a:rPr lang="en-US" altLang="zh-TW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300</a:t>
              </a:r>
              <a:r>
                <a:rPr lang="zh-TW" altLang="en-US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r>
                <a:rPr lang="en-US" altLang="zh-TW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,</a:t>
              </a:r>
              <a:r>
                <a:rPr lang="zh-TW" altLang="en-US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一年下來就是</a:t>
              </a:r>
              <a:r>
                <a:rPr lang="en-US" altLang="zh-TW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109500</a:t>
              </a:r>
              <a:r>
                <a:rPr lang="zh-TW" altLang="en-US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r>
                <a:rPr lang="en-US" altLang="zh-TW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×50</a:t>
              </a:r>
              <a:r>
                <a:rPr lang="zh-TW" altLang="en-US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我</a:t>
              </a:r>
              <a:r>
                <a:rPr lang="en-US" altLang="zh-TW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83</a:t>
              </a:r>
              <a:r>
                <a:rPr lang="zh-TW" altLang="en-US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</a:t>
              </a:r>
              <a:r>
                <a:rPr lang="en-US" altLang="zh-TW" sz="1800" b="1" dirty="0">
                  <a:solidFill>
                    <a:srgbClr val="E31E1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</a:p>
          </p:txBody>
        </p: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6D4D2AAA-FD34-CC2A-8D5D-8EDD14E9B207}"/>
                </a:ext>
              </a:extLst>
            </p:cNvPr>
            <p:cNvSpPr txBox="1"/>
            <p:nvPr/>
          </p:nvSpPr>
          <p:spPr>
            <a:xfrm>
              <a:off x="5991102" y="168589"/>
              <a:ext cx="7328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solidFill>
                    <a:srgbClr val="E31E1E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05</a:t>
              </a:r>
              <a:endParaRPr lang="zh-TW" altLang="en-US" sz="3200" dirty="0">
                <a:solidFill>
                  <a:srgbClr val="E31E1E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" name="群組 50">
              <a:extLst>
                <a:ext uri="{FF2B5EF4-FFF2-40B4-BE49-F238E27FC236}">
                  <a16:creationId xmlns:a16="http://schemas.microsoft.com/office/drawing/2014/main" id="{1143B285-BF5C-BDBD-4712-1EC94B5B12C2}"/>
                </a:ext>
              </a:extLst>
            </p:cNvPr>
            <p:cNvGrpSpPr/>
            <p:nvPr/>
          </p:nvGrpSpPr>
          <p:grpSpPr>
            <a:xfrm>
              <a:off x="6758343" y="192059"/>
              <a:ext cx="1581404" cy="469597"/>
              <a:chOff x="6944362" y="193005"/>
              <a:chExt cx="1581404" cy="469597"/>
            </a:xfrm>
          </p:grpSpPr>
          <p:sp>
            <p:nvSpPr>
              <p:cNvPr id="34" name="矩形: 圓角 33">
                <a:extLst>
                  <a:ext uri="{FF2B5EF4-FFF2-40B4-BE49-F238E27FC236}">
                    <a16:creationId xmlns:a16="http://schemas.microsoft.com/office/drawing/2014/main" id="{79D77F7F-A2EF-E148-2897-92192D3C9299}"/>
                  </a:ext>
                </a:extLst>
              </p:cNvPr>
              <p:cNvSpPr/>
              <p:nvPr/>
            </p:nvSpPr>
            <p:spPr>
              <a:xfrm>
                <a:off x="6944362" y="193005"/>
                <a:ext cx="1581404" cy="469597"/>
              </a:xfrm>
              <a:prstGeom prst="roundRect">
                <a:avLst>
                  <a:gd name="adj" fmla="val 50000"/>
                </a:avLst>
              </a:prstGeom>
              <a:solidFill>
                <a:srgbClr val="E31E1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2" name="文字方塊 41">
                <a:extLst>
                  <a:ext uri="{FF2B5EF4-FFF2-40B4-BE49-F238E27FC236}">
                    <a16:creationId xmlns:a16="http://schemas.microsoft.com/office/drawing/2014/main" id="{5941C617-7C1A-4BAD-D294-8A2904261C37}"/>
                  </a:ext>
                </a:extLst>
              </p:cNvPr>
              <p:cNvSpPr txBox="1"/>
              <p:nvPr/>
            </p:nvSpPr>
            <p:spPr>
              <a:xfrm>
                <a:off x="6989612" y="227748"/>
                <a:ext cx="1490904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TW" altLang="en-US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伙食費</a:t>
                </a:r>
                <a:r>
                  <a:rPr lang="en-US" altLang="zh-TW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年</a:t>
                </a:r>
                <a:r>
                  <a:rPr lang="en-US" altLang="zh-TW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)</a:t>
                </a:r>
                <a:endParaRPr lang="zh-TW" altLang="en-US" sz="20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56" name="群組 55">
            <a:extLst>
              <a:ext uri="{FF2B5EF4-FFF2-40B4-BE49-F238E27FC236}">
                <a16:creationId xmlns:a16="http://schemas.microsoft.com/office/drawing/2014/main" id="{B2A055CF-8734-AF4D-CB81-45BDC714E1C3}"/>
              </a:ext>
            </a:extLst>
          </p:cNvPr>
          <p:cNvGrpSpPr/>
          <p:nvPr/>
        </p:nvGrpSpPr>
        <p:grpSpPr>
          <a:xfrm>
            <a:off x="3300636" y="930580"/>
            <a:ext cx="3143738" cy="1168720"/>
            <a:chOff x="2649090" y="385822"/>
            <a:chExt cx="3143738" cy="1168720"/>
          </a:xfrm>
        </p:grpSpPr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254E3BAC-C1C6-F95D-BCD2-0A39644F5172}"/>
                </a:ext>
              </a:extLst>
            </p:cNvPr>
            <p:cNvSpPr txBox="1"/>
            <p:nvPr/>
          </p:nvSpPr>
          <p:spPr>
            <a:xfrm>
              <a:off x="2689952" y="908211"/>
              <a:ext cx="310287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1800" b="1" dirty="0">
                  <a:solidFill>
                    <a:srgbClr val="D7AF2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每一位小孩扶養到成年</a:t>
              </a:r>
              <a:endParaRPr lang="en-US" altLang="zh-TW" sz="1800" b="1" dirty="0">
                <a:solidFill>
                  <a:srgbClr val="D7AF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b="1" dirty="0">
                  <a:solidFill>
                    <a:srgbClr val="D7AF2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不富養也不窮養</a:t>
              </a:r>
              <a:endParaRPr lang="en-US" altLang="zh-TW" sz="1800" b="1" dirty="0">
                <a:solidFill>
                  <a:srgbClr val="D7AF2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3" name="文字方塊 22">
              <a:extLst>
                <a:ext uri="{FF2B5EF4-FFF2-40B4-BE49-F238E27FC236}">
                  <a16:creationId xmlns:a16="http://schemas.microsoft.com/office/drawing/2014/main" id="{7EF6098D-B301-8C3B-9A5D-08679D6F9AFB}"/>
                </a:ext>
              </a:extLst>
            </p:cNvPr>
            <p:cNvSpPr txBox="1"/>
            <p:nvPr/>
          </p:nvSpPr>
          <p:spPr>
            <a:xfrm>
              <a:off x="2649090" y="385822"/>
              <a:ext cx="7328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solidFill>
                    <a:srgbClr val="D7AF2E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04</a:t>
              </a:r>
              <a:endParaRPr lang="zh-TW" altLang="en-US" sz="3200" dirty="0">
                <a:solidFill>
                  <a:srgbClr val="D7AF2E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2" name="群組 51">
              <a:extLst>
                <a:ext uri="{FF2B5EF4-FFF2-40B4-BE49-F238E27FC236}">
                  <a16:creationId xmlns:a16="http://schemas.microsoft.com/office/drawing/2014/main" id="{FCE75245-B138-E891-0181-66822A05E20A}"/>
                </a:ext>
              </a:extLst>
            </p:cNvPr>
            <p:cNvGrpSpPr/>
            <p:nvPr/>
          </p:nvGrpSpPr>
          <p:grpSpPr>
            <a:xfrm>
              <a:off x="3459825" y="420159"/>
              <a:ext cx="1051802" cy="424651"/>
              <a:chOff x="3889610" y="763439"/>
              <a:chExt cx="1051802" cy="424651"/>
            </a:xfrm>
          </p:grpSpPr>
          <p:sp>
            <p:nvSpPr>
              <p:cNvPr id="31" name="矩形: 圓角 30">
                <a:extLst>
                  <a:ext uri="{FF2B5EF4-FFF2-40B4-BE49-F238E27FC236}">
                    <a16:creationId xmlns:a16="http://schemas.microsoft.com/office/drawing/2014/main" id="{1E26A92B-00A7-DB0B-FD56-68085CF383C8}"/>
                  </a:ext>
                </a:extLst>
              </p:cNvPr>
              <p:cNvSpPr/>
              <p:nvPr/>
            </p:nvSpPr>
            <p:spPr>
              <a:xfrm>
                <a:off x="3889610" y="763439"/>
                <a:ext cx="1051802" cy="424651"/>
              </a:xfrm>
              <a:prstGeom prst="roundRect">
                <a:avLst>
                  <a:gd name="adj" fmla="val 50000"/>
                </a:avLst>
              </a:prstGeom>
              <a:solidFill>
                <a:srgbClr val="D7AF2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4" name="文字方塊 43">
                <a:extLst>
                  <a:ext uri="{FF2B5EF4-FFF2-40B4-BE49-F238E27FC236}">
                    <a16:creationId xmlns:a16="http://schemas.microsoft.com/office/drawing/2014/main" id="{45E837CF-A1C8-41D2-3CCC-8CA34ACA68B2}"/>
                  </a:ext>
                </a:extLst>
              </p:cNvPr>
              <p:cNvSpPr txBox="1"/>
              <p:nvPr/>
            </p:nvSpPr>
            <p:spPr>
              <a:xfrm>
                <a:off x="3968410" y="775709"/>
                <a:ext cx="894202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TW" altLang="en-US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小孩</a:t>
                </a:r>
                <a:endParaRPr lang="zh-TW" altLang="en-US" sz="20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0" name="文字方塊 9">
            <a:extLst>
              <a:ext uri="{FF2B5EF4-FFF2-40B4-BE49-F238E27FC236}">
                <a16:creationId xmlns:a16="http://schemas.microsoft.com/office/drawing/2014/main" id="{6BA00D53-CAFB-9BFB-DE45-65A4087ABE61}"/>
              </a:ext>
            </a:extLst>
          </p:cNvPr>
          <p:cNvSpPr txBox="1"/>
          <p:nvPr/>
        </p:nvSpPr>
        <p:spPr>
          <a:xfrm>
            <a:off x="1261435" y="2947148"/>
            <a:ext cx="24855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dirty="0">
                <a:solidFill>
                  <a:srgbClr val="2DA8E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如果</a:t>
            </a:r>
            <a:r>
              <a:rPr lang="zh-TW" altLang="en-US" sz="1800" b="1" dirty="0">
                <a:solidFill>
                  <a:srgbClr val="2DA8E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一輩子只換</a:t>
            </a:r>
            <a:r>
              <a:rPr lang="en-US" altLang="zh-TW" sz="1800" b="1" dirty="0">
                <a:solidFill>
                  <a:srgbClr val="2DA8E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800" b="1" dirty="0">
                <a:solidFill>
                  <a:srgbClr val="2DA8E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輛</a:t>
            </a:r>
            <a:endParaRPr lang="en-US" altLang="zh-TW" sz="1800" b="1" dirty="0">
              <a:solidFill>
                <a:srgbClr val="2DA8E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800" b="1" dirty="0">
                <a:solidFill>
                  <a:srgbClr val="2DA8E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  <a:r>
              <a:rPr lang="zh-TW" altLang="en-US" b="1" dirty="0">
                <a:solidFill>
                  <a:srgbClr val="2DA8E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平均每輛車約</a:t>
            </a:r>
            <a:r>
              <a:rPr lang="en-US" altLang="zh-TW" b="1" dirty="0">
                <a:solidFill>
                  <a:srgbClr val="2DA8E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130</a:t>
            </a:r>
            <a:r>
              <a:rPr lang="zh-TW" altLang="en-US" b="1" dirty="0">
                <a:solidFill>
                  <a:srgbClr val="2DA8E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en-US" altLang="zh-TW" b="1" dirty="0">
              <a:solidFill>
                <a:srgbClr val="2DA8E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5C5891CB-E4D2-8ED4-9721-D3BAA9482949}"/>
              </a:ext>
            </a:extLst>
          </p:cNvPr>
          <p:cNvSpPr txBox="1"/>
          <p:nvPr/>
        </p:nvSpPr>
        <p:spPr>
          <a:xfrm>
            <a:off x="1232768" y="2296623"/>
            <a:ext cx="10054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800" dirty="0">
                <a:solidFill>
                  <a:srgbClr val="2DA8E4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03</a:t>
            </a:r>
            <a:endParaRPr lang="zh-TW" altLang="en-US" sz="4800" dirty="0">
              <a:solidFill>
                <a:srgbClr val="2DA8E4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" name="群組 52">
            <a:extLst>
              <a:ext uri="{FF2B5EF4-FFF2-40B4-BE49-F238E27FC236}">
                <a16:creationId xmlns:a16="http://schemas.microsoft.com/office/drawing/2014/main" id="{52BD069A-CE7A-5661-8227-07E1CF9D7E11}"/>
              </a:ext>
            </a:extLst>
          </p:cNvPr>
          <p:cNvGrpSpPr/>
          <p:nvPr/>
        </p:nvGrpSpPr>
        <p:grpSpPr>
          <a:xfrm>
            <a:off x="2239157" y="2419489"/>
            <a:ext cx="1191850" cy="478967"/>
            <a:chOff x="1465147" y="1827014"/>
            <a:chExt cx="1191850" cy="478967"/>
          </a:xfrm>
        </p:grpSpPr>
        <p:sp>
          <p:nvSpPr>
            <p:cNvPr id="30" name="矩形: 圓角 29">
              <a:extLst>
                <a:ext uri="{FF2B5EF4-FFF2-40B4-BE49-F238E27FC236}">
                  <a16:creationId xmlns:a16="http://schemas.microsoft.com/office/drawing/2014/main" id="{C45A490A-119E-9B5C-03DD-73DD6C2FFCCB}"/>
                </a:ext>
              </a:extLst>
            </p:cNvPr>
            <p:cNvSpPr/>
            <p:nvPr/>
          </p:nvSpPr>
          <p:spPr>
            <a:xfrm>
              <a:off x="1465147" y="1827014"/>
              <a:ext cx="1191850" cy="478967"/>
            </a:xfrm>
            <a:prstGeom prst="roundRect">
              <a:avLst>
                <a:gd name="adj" fmla="val 50000"/>
              </a:avLst>
            </a:prstGeom>
            <a:solidFill>
              <a:srgbClr val="2DA8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6" name="文字方塊 45">
              <a:extLst>
                <a:ext uri="{FF2B5EF4-FFF2-40B4-BE49-F238E27FC236}">
                  <a16:creationId xmlns:a16="http://schemas.microsoft.com/office/drawing/2014/main" id="{0B72E957-B5D9-2F91-D90F-03A25F24B07F}"/>
                </a:ext>
              </a:extLst>
            </p:cNvPr>
            <p:cNvSpPr txBox="1"/>
            <p:nvPr/>
          </p:nvSpPr>
          <p:spPr>
            <a:xfrm>
              <a:off x="1692509" y="1866442"/>
              <a:ext cx="737126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2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車子</a:t>
              </a:r>
              <a:endParaRPr lang="zh-TW" alt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69E4A9BD-7BE6-B3F6-D216-32D7B483F916}"/>
              </a:ext>
            </a:extLst>
          </p:cNvPr>
          <p:cNvSpPr txBox="1"/>
          <p:nvPr/>
        </p:nvSpPr>
        <p:spPr>
          <a:xfrm>
            <a:off x="2727141" y="217121"/>
            <a:ext cx="26127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solidFill>
                  <a:srgbClr val="005F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living costs</a:t>
            </a:r>
          </a:p>
        </p:txBody>
      </p:sp>
      <p:grpSp>
        <p:nvGrpSpPr>
          <p:cNvPr id="65" name="群組 64">
            <a:extLst>
              <a:ext uri="{FF2B5EF4-FFF2-40B4-BE49-F238E27FC236}">
                <a16:creationId xmlns:a16="http://schemas.microsoft.com/office/drawing/2014/main" id="{E73498B0-2232-38B4-0969-5EE8B3178F3D}"/>
              </a:ext>
            </a:extLst>
          </p:cNvPr>
          <p:cNvGrpSpPr/>
          <p:nvPr/>
        </p:nvGrpSpPr>
        <p:grpSpPr>
          <a:xfrm>
            <a:off x="2604065" y="5131500"/>
            <a:ext cx="2503360" cy="1283518"/>
            <a:chOff x="2097166" y="5336788"/>
            <a:chExt cx="2503360" cy="1283518"/>
          </a:xfrm>
        </p:grpSpPr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73CCFFDE-6973-09A4-D18D-7F1B7ED49EA8}"/>
                </a:ext>
              </a:extLst>
            </p:cNvPr>
            <p:cNvSpPr txBox="1"/>
            <p:nvPr/>
          </p:nvSpPr>
          <p:spPr>
            <a:xfrm>
              <a:off x="2097166" y="5336788"/>
              <a:ext cx="100540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4800" dirty="0">
                  <a:solidFill>
                    <a:srgbClr val="317B9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01</a:t>
              </a:r>
              <a:endParaRPr lang="zh-TW" altLang="en-US" sz="4800" dirty="0">
                <a:solidFill>
                  <a:srgbClr val="317B9F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9" name="群組 58">
              <a:extLst>
                <a:ext uri="{FF2B5EF4-FFF2-40B4-BE49-F238E27FC236}">
                  <a16:creationId xmlns:a16="http://schemas.microsoft.com/office/drawing/2014/main" id="{722A9DE9-A4E4-676E-4539-DF9C918C4FF4}"/>
                </a:ext>
              </a:extLst>
            </p:cNvPr>
            <p:cNvGrpSpPr/>
            <p:nvPr/>
          </p:nvGrpSpPr>
          <p:grpSpPr>
            <a:xfrm>
              <a:off x="2987363" y="5481533"/>
              <a:ext cx="1035376" cy="461665"/>
              <a:chOff x="3950676" y="5661366"/>
              <a:chExt cx="1035376" cy="461665"/>
            </a:xfrm>
          </p:grpSpPr>
          <p:sp>
            <p:nvSpPr>
              <p:cNvPr id="38" name="矩形: 圓角 37">
                <a:extLst>
                  <a:ext uri="{FF2B5EF4-FFF2-40B4-BE49-F238E27FC236}">
                    <a16:creationId xmlns:a16="http://schemas.microsoft.com/office/drawing/2014/main" id="{B836651A-D2A0-04A9-AB4E-1AE5BBF4EE00}"/>
                  </a:ext>
                </a:extLst>
              </p:cNvPr>
              <p:cNvSpPr/>
              <p:nvPr/>
            </p:nvSpPr>
            <p:spPr>
              <a:xfrm>
                <a:off x="3950676" y="5661366"/>
                <a:ext cx="1035376" cy="461665"/>
              </a:xfrm>
              <a:prstGeom prst="roundRect">
                <a:avLst>
                  <a:gd name="adj" fmla="val 50000"/>
                </a:avLst>
              </a:prstGeom>
              <a:solidFill>
                <a:srgbClr val="347EA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0" name="文字方塊 49">
                <a:extLst>
                  <a:ext uri="{FF2B5EF4-FFF2-40B4-BE49-F238E27FC236}">
                    <a16:creationId xmlns:a16="http://schemas.microsoft.com/office/drawing/2014/main" id="{73561104-56A2-D81A-B474-D42E67D85D81}"/>
                  </a:ext>
                </a:extLst>
              </p:cNvPr>
              <p:cNvSpPr txBox="1"/>
              <p:nvPr/>
            </p:nvSpPr>
            <p:spPr>
              <a:xfrm>
                <a:off x="4120261" y="5692143"/>
                <a:ext cx="696207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TW" altLang="en-US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雜費</a:t>
                </a:r>
                <a:endParaRPr lang="en-US" altLang="zh-TW" sz="20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60" name="文字方塊 59">
              <a:extLst>
                <a:ext uri="{FF2B5EF4-FFF2-40B4-BE49-F238E27FC236}">
                  <a16:creationId xmlns:a16="http://schemas.microsoft.com/office/drawing/2014/main" id="{0B57750A-5D8C-DBD1-5E13-1FAC3D1FCC82}"/>
                </a:ext>
              </a:extLst>
            </p:cNvPr>
            <p:cNvSpPr txBox="1"/>
            <p:nvPr/>
          </p:nvSpPr>
          <p:spPr>
            <a:xfrm>
              <a:off x="2107536" y="5973975"/>
              <a:ext cx="24929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b="1" dirty="0">
                  <a:solidFill>
                    <a:srgbClr val="347EA2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手機費、保險、水電費</a:t>
              </a:r>
              <a:endParaRPr lang="en-US" altLang="zh-TW" b="1" dirty="0">
                <a:solidFill>
                  <a:srgbClr val="347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b="1" dirty="0">
                  <a:solidFill>
                    <a:srgbClr val="347EA2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油錢、網路、管理費</a:t>
              </a:r>
            </a:p>
          </p:txBody>
        </p:sp>
      </p:grp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4C8264C6-1358-C8EB-09BB-6B3079F85B89}"/>
              </a:ext>
            </a:extLst>
          </p:cNvPr>
          <p:cNvSpPr txBox="1"/>
          <p:nvPr/>
        </p:nvSpPr>
        <p:spPr>
          <a:xfrm>
            <a:off x="4107732" y="3908196"/>
            <a:ext cx="9679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90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zh-TW" altLang="en-US" sz="2000" dirty="0">
              <a:solidFill>
                <a:schemeClr val="bg1"/>
              </a:solidFill>
            </a:endParaRPr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A2C4B6C6-622D-92F9-6854-E7E7181A9778}"/>
              </a:ext>
            </a:extLst>
          </p:cNvPr>
          <p:cNvSpPr txBox="1"/>
          <p:nvPr/>
        </p:nvSpPr>
        <p:spPr>
          <a:xfrm>
            <a:off x="5057233" y="4576971"/>
            <a:ext cx="745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06E456EA-0DE8-AB26-FCD8-1FAC06C4DE65}"/>
              </a:ext>
            </a:extLst>
          </p:cNvPr>
          <p:cNvSpPr txBox="1"/>
          <p:nvPr/>
        </p:nvSpPr>
        <p:spPr>
          <a:xfrm>
            <a:off x="4208045" y="2846761"/>
            <a:ext cx="13289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390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zh-TW" altLang="en-US" sz="2000" dirty="0">
              <a:solidFill>
                <a:schemeClr val="bg1"/>
              </a:solidFill>
            </a:endParaRP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969A5530-F3D6-2377-1F51-AE57B5001266}"/>
              </a:ext>
            </a:extLst>
          </p:cNvPr>
          <p:cNvSpPr txBox="1"/>
          <p:nvPr/>
        </p:nvSpPr>
        <p:spPr>
          <a:xfrm>
            <a:off x="5100477" y="2279137"/>
            <a:ext cx="14588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500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AC89094E-792B-C040-5874-DBB5168AD24B}"/>
              </a:ext>
            </a:extLst>
          </p:cNvPr>
          <p:cNvSpPr txBox="1"/>
          <p:nvPr/>
        </p:nvSpPr>
        <p:spPr>
          <a:xfrm>
            <a:off x="6145798" y="2125440"/>
            <a:ext cx="11997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547</a:t>
            </a:r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5AB75116-0B4E-9F05-4871-C6FBFF201934}"/>
              </a:ext>
            </a:extLst>
          </p:cNvPr>
          <p:cNvSpPr txBox="1"/>
          <p:nvPr/>
        </p:nvSpPr>
        <p:spPr>
          <a:xfrm>
            <a:off x="7165120" y="2310702"/>
            <a:ext cx="11997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1000</a:t>
            </a:r>
            <a:r>
              <a:rPr lang="zh-TW" altLang="en-US" sz="2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zh-TW" altLang="en-US" sz="2000" dirty="0">
              <a:solidFill>
                <a:schemeClr val="bg1"/>
              </a:solidFill>
            </a:endParaRPr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1FECAFF9-8D83-067D-2D99-35FA27D9BB72}"/>
              </a:ext>
            </a:extLst>
          </p:cNvPr>
          <p:cNvSpPr txBox="1"/>
          <p:nvPr/>
        </p:nvSpPr>
        <p:spPr>
          <a:xfrm>
            <a:off x="6606441" y="6258052"/>
            <a:ext cx="5791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●除以</a:t>
            </a:r>
            <a:r>
              <a:rPr lang="en-US" altLang="zh-TW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年的工作時間</a:t>
            </a:r>
            <a:r>
              <a:rPr lang="en-US" altLang="zh-TW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平均我每年的薪資需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85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979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extLst>
              <a:ext uri="{FF2B5EF4-FFF2-40B4-BE49-F238E27FC236}">
                <a16:creationId xmlns:a16="http://schemas.microsoft.com/office/drawing/2014/main" id="{929A1BC7-0469-FE45-B114-A767038E5755}"/>
              </a:ext>
            </a:extLst>
          </p:cNvPr>
          <p:cNvSpPr/>
          <p:nvPr/>
        </p:nvSpPr>
        <p:spPr>
          <a:xfrm>
            <a:off x="914400" y="660400"/>
            <a:ext cx="5537200" cy="5537200"/>
          </a:xfrm>
          <a:prstGeom prst="ellipse">
            <a:avLst/>
          </a:prstGeom>
          <a:blipFill dpi="0" rotWithShape="1">
            <a:blip r:embed="rId2">
              <a:alphaModFix amt="8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9FDFFF"/>
              </a:solidFill>
            </a:endParaRPr>
          </a:p>
        </p:txBody>
      </p:sp>
      <p:sp>
        <p:nvSpPr>
          <p:cNvPr id="19" name="局部圓 18">
            <a:extLst>
              <a:ext uri="{FF2B5EF4-FFF2-40B4-BE49-F238E27FC236}">
                <a16:creationId xmlns:a16="http://schemas.microsoft.com/office/drawing/2014/main" id="{E1BA9B1C-44A3-7979-F833-BA000EAEF84C}"/>
              </a:ext>
            </a:extLst>
          </p:cNvPr>
          <p:cNvSpPr/>
          <p:nvPr/>
        </p:nvSpPr>
        <p:spPr>
          <a:xfrm rot="16200000">
            <a:off x="904874" y="660399"/>
            <a:ext cx="5537200" cy="5537200"/>
          </a:xfrm>
          <a:prstGeom prst="pie">
            <a:avLst>
              <a:gd name="adj1" fmla="val 0"/>
              <a:gd name="adj2" fmla="val 18852257"/>
            </a:avLst>
          </a:prstGeom>
          <a:solidFill>
            <a:srgbClr val="008CD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EF60F0F-2E50-4C04-7FD1-E4C7593D086B}"/>
              </a:ext>
            </a:extLst>
          </p:cNvPr>
          <p:cNvSpPr txBox="1"/>
          <p:nvPr/>
        </p:nvSpPr>
        <p:spPr>
          <a:xfrm>
            <a:off x="9669463" y="127000"/>
            <a:ext cx="4673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4000" b="1" dirty="0">
                <a:solidFill>
                  <a:srgbClr val="008CD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 Day</a:t>
            </a:r>
            <a:endParaRPr lang="zh-TW" altLang="en-US" sz="4000" b="1" dirty="0">
              <a:solidFill>
                <a:srgbClr val="008CD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EA8A72C-F426-F399-E2C1-B08BB81B3722}"/>
              </a:ext>
            </a:extLst>
          </p:cNvPr>
          <p:cNvSpPr txBox="1"/>
          <p:nvPr/>
        </p:nvSpPr>
        <p:spPr>
          <a:xfrm>
            <a:off x="3476854" y="798900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3387117-EA4D-9761-5627-186C5712ABC6}"/>
              </a:ext>
            </a:extLst>
          </p:cNvPr>
          <p:cNvSpPr txBox="1"/>
          <p:nvPr/>
        </p:nvSpPr>
        <p:spPr>
          <a:xfrm>
            <a:off x="2524670" y="2767281"/>
            <a:ext cx="23166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0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28000</a:t>
            </a:r>
            <a:endParaRPr lang="zh-TW" altLang="en-US" sz="8000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箭號: 圓形 7">
            <a:extLst>
              <a:ext uri="{FF2B5EF4-FFF2-40B4-BE49-F238E27FC236}">
                <a16:creationId xmlns:a16="http://schemas.microsoft.com/office/drawing/2014/main" id="{85CA44AD-1299-BDDF-5217-48F791CF7C73}"/>
              </a:ext>
            </a:extLst>
          </p:cNvPr>
          <p:cNvSpPr/>
          <p:nvPr/>
        </p:nvSpPr>
        <p:spPr>
          <a:xfrm rot="13500000">
            <a:off x="136525" y="-104775"/>
            <a:ext cx="7073900" cy="7080250"/>
          </a:xfrm>
          <a:prstGeom prst="circularArrow">
            <a:avLst/>
          </a:prstGeom>
          <a:solidFill>
            <a:srgbClr val="007BB8"/>
          </a:solidFill>
          <a:ln>
            <a:noFill/>
          </a:ln>
          <a:effectLst>
            <a:outerShdw blurRad="254000" dist="1905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A7C8B28E-4372-058C-D26C-5B4D0B75845F}"/>
              </a:ext>
            </a:extLst>
          </p:cNvPr>
          <p:cNvSpPr txBox="1"/>
          <p:nvPr/>
        </p:nvSpPr>
        <p:spPr>
          <a:xfrm>
            <a:off x="3363040" y="5476677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442EC6B-50F8-3D69-27B9-7723FBD63CCC}"/>
              </a:ext>
            </a:extLst>
          </p:cNvPr>
          <p:cNvSpPr txBox="1"/>
          <p:nvPr/>
        </p:nvSpPr>
        <p:spPr>
          <a:xfrm>
            <a:off x="5811681" y="3136612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C11381E-9771-0A54-26D2-05A072E9F96C}"/>
              </a:ext>
            </a:extLst>
          </p:cNvPr>
          <p:cNvSpPr txBox="1"/>
          <p:nvPr/>
        </p:nvSpPr>
        <p:spPr>
          <a:xfrm>
            <a:off x="914400" y="3149599"/>
            <a:ext cx="63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zh-TW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850C41B3-AB55-E52C-BC07-DDEEA1394B43}"/>
              </a:ext>
            </a:extLst>
          </p:cNvPr>
          <p:cNvSpPr txBox="1"/>
          <p:nvPr/>
        </p:nvSpPr>
        <p:spPr>
          <a:xfrm>
            <a:off x="727116" y="911551"/>
            <a:ext cx="10472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800" dirty="0">
                <a:solidFill>
                  <a:srgbClr val="008CD2"/>
                </a:solidFill>
              </a:rPr>
              <a:t>65</a:t>
            </a:r>
            <a:r>
              <a:rPr lang="zh-TW" altLang="en-US" sz="2800" dirty="0">
                <a:solidFill>
                  <a:srgbClr val="008CD2"/>
                </a:solidFill>
              </a:rPr>
              <a:t>歲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FE00FCD6-C84C-214B-97F8-4E15B209DCEB}"/>
              </a:ext>
            </a:extLst>
          </p:cNvPr>
          <p:cNvSpPr txBox="1"/>
          <p:nvPr/>
        </p:nvSpPr>
        <p:spPr>
          <a:xfrm>
            <a:off x="7443493" y="2336181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達退休年齡</a:t>
            </a:r>
            <a:r>
              <a:rPr lang="zh-TW" altLang="en-US" sz="2800" dirty="0">
                <a:solidFill>
                  <a:srgbClr val="008CD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｜無收入階段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67E400C-C57C-597B-92D8-9BD75CAC8263}"/>
              </a:ext>
            </a:extLst>
          </p:cNvPr>
          <p:cNvSpPr txBox="1"/>
          <p:nvPr/>
        </p:nvSpPr>
        <p:spPr>
          <a:xfrm>
            <a:off x="7624036" y="3468722"/>
            <a:ext cx="3736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347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現在的我們大概可以推估出</a:t>
            </a:r>
            <a:endParaRPr lang="en-US" altLang="zh-TW" b="1" dirty="0">
              <a:solidFill>
                <a:srgbClr val="347EA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solidFill>
                  <a:srgbClr val="347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這輩子大約「至少」需準備</a:t>
            </a:r>
            <a:r>
              <a:rPr lang="en-US" altLang="zh-TW" b="1" dirty="0">
                <a:solidFill>
                  <a:srgbClr val="347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2600</a:t>
            </a:r>
            <a:r>
              <a:rPr lang="zh-TW" altLang="en-US" b="1" dirty="0">
                <a:solidFill>
                  <a:srgbClr val="347E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1DB3B0C2-E40F-EFAD-94C9-C7C6C8DFADA8}"/>
              </a:ext>
            </a:extLst>
          </p:cNvPr>
          <p:cNvSpPr txBox="1"/>
          <p:nvPr/>
        </p:nvSpPr>
        <p:spPr>
          <a:xfrm>
            <a:off x="5811681" y="4549998"/>
            <a:ext cx="717082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平均我每年的薪資需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85</a:t>
            </a:r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en-US" altLang="zh-TW" sz="3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每月平均薪資需</a:t>
            </a:r>
            <a:r>
              <a:rPr lang="en-US" altLang="zh-TW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萬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85552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rra">
  <a:themeElements>
    <a:clrScheme name="Custom 3">
      <a:dk1>
        <a:srgbClr val="000000"/>
      </a:dk1>
      <a:lt1>
        <a:srgbClr val="FFFFFF"/>
      </a:lt1>
      <a:dk2>
        <a:srgbClr val="718DB2"/>
      </a:dk2>
      <a:lt2>
        <a:srgbClr val="FEFFFF"/>
      </a:lt2>
      <a:accent1>
        <a:srgbClr val="5E5E5E"/>
      </a:accent1>
      <a:accent2>
        <a:srgbClr val="E7E6E6"/>
      </a:accent2>
      <a:accent3>
        <a:srgbClr val="D7CDC8"/>
      </a:accent3>
      <a:accent4>
        <a:srgbClr val="AFA5A0"/>
      </a:accent4>
      <a:accent5>
        <a:srgbClr val="918787"/>
      </a:accent5>
      <a:accent6>
        <a:srgbClr val="556969"/>
      </a:accent6>
      <a:hlink>
        <a:srgbClr val="3758C1"/>
      </a:hlink>
      <a:folHlink>
        <a:srgbClr val="00539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idnigh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2173</TotalTime>
  <Words>2297</Words>
  <Application>Microsoft Office PowerPoint</Application>
  <PresentationFormat>寬螢幕</PresentationFormat>
  <Paragraphs>451</Paragraphs>
  <Slides>7</Slides>
  <Notes>0</Notes>
  <HiddenSlides>0</HiddenSlides>
  <MMClips>3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9" baseType="lpstr">
      <vt:lpstr>Terra</vt:lpstr>
      <vt:lpstr>Midnight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潘淳琳</dc:creator>
  <cp:lastModifiedBy>健平 葉</cp:lastModifiedBy>
  <cp:revision>19</cp:revision>
  <dcterms:created xsi:type="dcterms:W3CDTF">2024-07-14T09:53:44Z</dcterms:created>
  <dcterms:modified xsi:type="dcterms:W3CDTF">2024-12-03T02:36:49Z</dcterms:modified>
</cp:coreProperties>
</file>